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82" r:id="rId1"/>
  </p:sldMasterIdLst>
  <p:sldIdLst>
    <p:sldId id="256" r:id="rId2"/>
    <p:sldId id="271" r:id="rId3"/>
    <p:sldId id="257" r:id="rId4"/>
    <p:sldId id="274" r:id="rId5"/>
    <p:sldId id="275" r:id="rId6"/>
    <p:sldId id="276" r:id="rId7"/>
    <p:sldId id="277" r:id="rId8"/>
    <p:sldId id="284" r:id="rId9"/>
    <p:sldId id="280" r:id="rId10"/>
    <p:sldId id="285" r:id="rId11"/>
    <p:sldId id="281" r:id="rId12"/>
    <p:sldId id="258" r:id="rId13"/>
    <p:sldId id="282" r:id="rId14"/>
    <p:sldId id="287" r:id="rId15"/>
    <p:sldId id="286" r:id="rId16"/>
    <p:sldId id="290" r:id="rId17"/>
    <p:sldId id="288" r:id="rId18"/>
    <p:sldId id="289" r:id="rId19"/>
    <p:sldId id="261" r:id="rId20"/>
    <p:sldId id="264" r:id="rId21"/>
    <p:sldId id="283" r:id="rId22"/>
    <p:sldId id="291" r:id="rId2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88" d="100"/>
          <a:sy n="88" d="100"/>
        </p:scale>
        <p:origin x="213" y="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Relationship Id="rId30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rgbClr val="FFFFFF"/>
                </a:solidFill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it-IT" smtClean="0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5/5/2025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‹N›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441739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5/5/2025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58489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5/5/2025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86294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5/5/2025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04238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5/5/2025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063382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5/5/2025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34908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5/5/2025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68896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5/5/2025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99940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5/5/2025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07997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5/5/2025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23710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 smtClean="0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5/5/2025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08020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5/5/2025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95914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45000">
              <a:schemeClr val="accent1">
                <a:lumMod val="20000"/>
                <a:lumOff val="8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4119A2F-7D13-4599-84E1-B12059752B9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93715" y="831072"/>
            <a:ext cx="8915399" cy="2262781"/>
          </a:xfrm>
          <a:solidFill>
            <a:schemeClr val="accent1"/>
          </a:solidFill>
        </p:spPr>
        <p:txBody>
          <a:bodyPr>
            <a:normAutofit fontScale="90000"/>
          </a:bodyPr>
          <a:lstStyle/>
          <a:p>
            <a:r>
              <a:rPr lang="it-IT" b="1" dirty="0"/>
              <a:t>          I.C. PAGANI </a:t>
            </a:r>
            <a:br>
              <a:rPr lang="it-IT" b="1" dirty="0"/>
            </a:br>
            <a:r>
              <a:rPr lang="it-IT" b="1" dirty="0"/>
              <a:t>     SCUOLA PRIMARIA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C81A4635-2DDB-44FD-B57E-5C2EDF8DAFB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32615" y="4118569"/>
            <a:ext cx="10335237" cy="1126283"/>
          </a:xfrm>
        </p:spPr>
        <p:txBody>
          <a:bodyPr>
            <a:noAutofit/>
          </a:bodyPr>
          <a:lstStyle/>
          <a:p>
            <a:r>
              <a:rPr lang="it-IT" sz="3600" b="1" dirty="0" smtClean="0"/>
              <a:t>  </a:t>
            </a:r>
            <a:r>
              <a:rPr lang="it-IT" sz="3600" b="1" dirty="0">
                <a:solidFill>
                  <a:schemeClr val="accent3"/>
                </a:solidFill>
              </a:rPr>
              <a:t>LA NUOVA VALUTAZIONE: </a:t>
            </a:r>
          </a:p>
          <a:p>
            <a:r>
              <a:rPr lang="it-IT" sz="3600" b="1" dirty="0">
                <a:solidFill>
                  <a:schemeClr val="accent3"/>
                </a:solidFill>
              </a:rPr>
              <a:t>                    DAI </a:t>
            </a:r>
            <a:r>
              <a:rPr lang="it-IT" sz="3600" b="1" dirty="0" smtClean="0">
                <a:solidFill>
                  <a:schemeClr val="accent3"/>
                </a:solidFill>
              </a:rPr>
              <a:t>LIVELLI AI GIUDIZI SINTETICI</a:t>
            </a:r>
            <a:endParaRPr lang="it-IT" sz="3600" b="1" dirty="0">
              <a:solidFill>
                <a:schemeClr val="accent3"/>
              </a:solidFill>
            </a:endParaRPr>
          </a:p>
        </p:txBody>
      </p:sp>
      <p:pic>
        <p:nvPicPr>
          <p:cNvPr id="1026" name="Picture 2" descr="IC PAGANI">
            <a:extLst>
              <a:ext uri="{FF2B5EF4-FFF2-40B4-BE49-F238E27FC236}">
                <a16:creationId xmlns:a16="http://schemas.microsoft.com/office/drawing/2014/main" id="{1D1398E9-277A-41D2-AE22-F5C709EF518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44" t="13252" r="88749" b="45976"/>
          <a:stretch/>
        </p:blipFill>
        <p:spPr bwMode="auto">
          <a:xfrm>
            <a:off x="10667852" y="385535"/>
            <a:ext cx="951808" cy="1077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AutoShape 4" descr="Emblema della Repubblica Italiana - Wikipedia">
            <a:extLst>
              <a:ext uri="{FF2B5EF4-FFF2-40B4-BE49-F238E27FC236}">
                <a16:creationId xmlns:a16="http://schemas.microsoft.com/office/drawing/2014/main" id="{54197DC0-DA8E-4DD8-8E95-61674B1B4280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091682" y="924378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5" name="AutoShape 6" descr="Emblema della Repubblica Italiana - Wikipedia">
            <a:extLst>
              <a:ext uri="{FF2B5EF4-FFF2-40B4-BE49-F238E27FC236}">
                <a16:creationId xmlns:a16="http://schemas.microsoft.com/office/drawing/2014/main" id="{4D86FFF3-F8A2-46A2-84F1-8175C1F6216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939282" y="1280496"/>
            <a:ext cx="1038808" cy="1038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6" name="AutoShape 8" descr="Emblema della Repubblica Italiana - Wikipedia">
            <a:extLst>
              <a:ext uri="{FF2B5EF4-FFF2-40B4-BE49-F238E27FC236}">
                <a16:creationId xmlns:a16="http://schemas.microsoft.com/office/drawing/2014/main" id="{56220C65-9B0C-4DA3-A551-9D783100A8D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4F16F251-2549-426B-86B5-A969B10498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3776" y="324238"/>
            <a:ext cx="2114151" cy="15470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8842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5547" y="1088571"/>
            <a:ext cx="10678881" cy="4174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563368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/>
          <p:cNvSpPr/>
          <p:nvPr/>
        </p:nvSpPr>
        <p:spPr>
          <a:xfrm>
            <a:off x="1851285" y="397239"/>
            <a:ext cx="8379502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it-IT" sz="3600" dirty="0" smtClean="0"/>
              <a:t>La </a:t>
            </a:r>
            <a:r>
              <a:rPr lang="it-IT" sz="3600" dirty="0"/>
              <a:t>valutazione ha per oggetto il </a:t>
            </a:r>
            <a:r>
              <a:rPr lang="it-IT" sz="3600" dirty="0" smtClean="0">
                <a:solidFill>
                  <a:schemeClr val="accent2"/>
                </a:solidFill>
              </a:rPr>
              <a:t>processo</a:t>
            </a:r>
            <a:r>
              <a:rPr lang="it-IT" sz="3600" dirty="0" smtClean="0"/>
              <a:t> </a:t>
            </a:r>
            <a:r>
              <a:rPr lang="it-IT" sz="3600" dirty="0" smtClean="0">
                <a:solidFill>
                  <a:schemeClr val="accent2"/>
                </a:solidFill>
              </a:rPr>
              <a:t>formativo</a:t>
            </a:r>
            <a:r>
              <a:rPr lang="it-IT" sz="3600" dirty="0" smtClean="0"/>
              <a:t> </a:t>
            </a:r>
            <a:r>
              <a:rPr lang="it-IT" sz="3600" dirty="0"/>
              <a:t>e i risultati di apprendimento degli alunni, ha finalità formativa ed educativa, documenta lo sviluppo </a:t>
            </a:r>
            <a:r>
              <a:rPr lang="it-IT" sz="3600" u="sng" dirty="0">
                <a:solidFill>
                  <a:schemeClr val="accent2"/>
                </a:solidFill>
              </a:rPr>
              <a:t>dell’identità personale </a:t>
            </a:r>
            <a:r>
              <a:rPr lang="it-IT" sz="3600" dirty="0"/>
              <a:t>e promuove la </a:t>
            </a:r>
            <a:r>
              <a:rPr lang="it-IT" sz="3600" u="sng" dirty="0">
                <a:solidFill>
                  <a:schemeClr val="accent2"/>
                </a:solidFill>
              </a:rPr>
              <a:t>autovalutazione</a:t>
            </a:r>
            <a:r>
              <a:rPr lang="it-IT" sz="3600" dirty="0"/>
              <a:t> di ciascuno in relazione alle acquisizioni di conoscenze, abilità e competenze, concorrendo al miglioramento degli apprendimenti e al </a:t>
            </a:r>
            <a:r>
              <a:rPr lang="it-IT" sz="3600" u="sng" dirty="0">
                <a:solidFill>
                  <a:schemeClr val="accent2"/>
                </a:solidFill>
              </a:rPr>
              <a:t>successo </a:t>
            </a:r>
            <a:r>
              <a:rPr lang="it-IT" sz="3600" u="sng" dirty="0" smtClean="0">
                <a:solidFill>
                  <a:schemeClr val="accent2"/>
                </a:solidFill>
              </a:rPr>
              <a:t>formativo</a:t>
            </a:r>
            <a:r>
              <a:rPr lang="it-IT" dirty="0"/>
              <a:t> </a:t>
            </a:r>
            <a:r>
              <a:rPr lang="it-IT" sz="3600" dirty="0" smtClean="0"/>
              <a:t>(</a:t>
            </a:r>
            <a:r>
              <a:rPr lang="it-IT" sz="3600" dirty="0" smtClean="0">
                <a:solidFill>
                  <a:srgbClr val="000000"/>
                </a:solidFill>
              </a:rPr>
              <a:t>Art</a:t>
            </a:r>
            <a:r>
              <a:rPr lang="it-IT" sz="3600" dirty="0">
                <a:solidFill>
                  <a:srgbClr val="000000"/>
                </a:solidFill>
              </a:rPr>
              <a:t>. 1 dell’O.M</a:t>
            </a:r>
            <a:r>
              <a:rPr lang="it-IT" sz="3600" dirty="0" smtClean="0">
                <a:solidFill>
                  <a:srgbClr val="000000"/>
                </a:solidFill>
              </a:rPr>
              <a:t>.).</a:t>
            </a:r>
            <a:endParaRPr lang="it-IT" sz="3600" dirty="0">
              <a:solidFill>
                <a:srgbClr val="000000"/>
              </a:solidFill>
            </a:endParaRP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444571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CD6C01D-3689-42D2-AB5A-213968C288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86006" y="302127"/>
            <a:ext cx="8911687" cy="1280890"/>
          </a:xfrm>
        </p:spPr>
        <p:txBody>
          <a:bodyPr>
            <a:normAutofit/>
          </a:bodyPr>
          <a:lstStyle/>
          <a:p>
            <a:r>
              <a:rPr lang="it-IT" sz="4000" b="1" dirty="0"/>
              <a:t>              </a:t>
            </a:r>
          </a:p>
        </p:txBody>
      </p:sp>
      <p:sp>
        <p:nvSpPr>
          <p:cNvPr id="8" name="Segnaposto testo 7">
            <a:extLst>
              <a:ext uri="{FF2B5EF4-FFF2-40B4-BE49-F238E27FC236}">
                <a16:creationId xmlns:a16="http://schemas.microsoft.com/office/drawing/2014/main" id="{D9A375D3-9CBA-46FD-B9C9-92D230E5E59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2908092" y="742013"/>
            <a:ext cx="8461947" cy="1585578"/>
          </a:xfrm>
        </p:spPr>
        <p:txBody>
          <a:bodyPr>
            <a:noAutofit/>
          </a:bodyPr>
          <a:lstStyle/>
          <a:p>
            <a:r>
              <a:rPr lang="it-IT" sz="3600" b="1" u="sng" dirty="0">
                <a:solidFill>
                  <a:srgbClr val="C00000"/>
                </a:solidFill>
              </a:rPr>
              <a:t>VALUTAZIONE PER L’APPRENDIMENTO</a:t>
            </a:r>
          </a:p>
        </p:txBody>
      </p:sp>
      <p:sp>
        <p:nvSpPr>
          <p:cNvPr id="9" name="Segnaposto contenuto 8">
            <a:extLst>
              <a:ext uri="{FF2B5EF4-FFF2-40B4-BE49-F238E27FC236}">
                <a16:creationId xmlns:a16="http://schemas.microsoft.com/office/drawing/2014/main" id="{BA546DC2-9621-4366-B7FA-E7F4FA54C02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824356" y="2568223"/>
            <a:ext cx="4338674" cy="335406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it-IT" sz="2800" dirty="0" smtClean="0"/>
              <a:t>Viene ribadita la funzione </a:t>
            </a:r>
            <a:r>
              <a:rPr lang="it-IT" sz="2800" b="1" dirty="0">
                <a:solidFill>
                  <a:srgbClr val="FF0000"/>
                </a:solidFill>
              </a:rPr>
              <a:t>formativa</a:t>
            </a:r>
            <a:r>
              <a:rPr lang="it-IT" sz="2800" dirty="0"/>
              <a:t> della valutazione che pone la massima attenzione sui </a:t>
            </a:r>
            <a:r>
              <a:rPr lang="it-IT" sz="2800" b="1" dirty="0">
                <a:solidFill>
                  <a:schemeClr val="accent2"/>
                </a:solidFill>
              </a:rPr>
              <a:t>progressi</a:t>
            </a:r>
            <a:r>
              <a:rPr lang="it-IT" sz="2800" dirty="0"/>
              <a:t> e </a:t>
            </a:r>
            <a:r>
              <a:rPr lang="it-IT" sz="2800" b="1" dirty="0">
                <a:solidFill>
                  <a:schemeClr val="accent2"/>
                </a:solidFill>
              </a:rPr>
              <a:t>miglioramenti</a:t>
            </a:r>
            <a:r>
              <a:rPr lang="it-IT" sz="2800" b="1" dirty="0"/>
              <a:t> </a:t>
            </a:r>
            <a:r>
              <a:rPr lang="it-IT" sz="2800" dirty="0"/>
              <a:t>manifestati dagli alunni.</a:t>
            </a:r>
          </a:p>
        </p:txBody>
      </p:sp>
      <p:sp>
        <p:nvSpPr>
          <p:cNvPr id="10" name="Freccia a destra 9">
            <a:extLst>
              <a:ext uri="{FF2B5EF4-FFF2-40B4-BE49-F238E27FC236}">
                <a16:creationId xmlns:a16="http://schemas.microsoft.com/office/drawing/2014/main" id="{F8A03CAC-DFF9-48C2-A4B1-7FEC4966318A}"/>
              </a:ext>
            </a:extLst>
          </p:cNvPr>
          <p:cNvSpPr/>
          <p:nvPr/>
        </p:nvSpPr>
        <p:spPr>
          <a:xfrm>
            <a:off x="954062" y="1271790"/>
            <a:ext cx="1519195" cy="744388"/>
          </a:xfrm>
          <a:prstGeom prst="rightArrow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28325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tangolo 4"/>
          <p:cNvSpPr/>
          <p:nvPr/>
        </p:nvSpPr>
        <p:spPr>
          <a:xfrm>
            <a:off x="2111594" y="1760308"/>
            <a:ext cx="131318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dirty="0">
                <a:solidFill>
                  <a:srgbClr val="FFFFFF"/>
                </a:solidFill>
                <a:latin typeface="OpenSans-Regular"/>
              </a:rPr>
              <a:t>DOCENTE</a:t>
            </a:r>
            <a:endParaRPr lang="it-IT" dirty="0"/>
          </a:p>
        </p:txBody>
      </p:sp>
      <p:sp>
        <p:nvSpPr>
          <p:cNvPr id="7" name="CasellaDiTesto 6"/>
          <p:cNvSpPr txBox="1"/>
          <p:nvPr/>
        </p:nvSpPr>
        <p:spPr>
          <a:xfrm>
            <a:off x="1349114" y="1944974"/>
            <a:ext cx="2510853" cy="962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it-IT"/>
          </a:p>
        </p:txBody>
      </p:sp>
      <p:sp>
        <p:nvSpPr>
          <p:cNvPr id="11" name="CasellaDiTesto 10"/>
          <p:cNvSpPr txBox="1"/>
          <p:nvPr/>
        </p:nvSpPr>
        <p:spPr>
          <a:xfrm>
            <a:off x="1811310" y="4060873"/>
            <a:ext cx="2828145" cy="1569660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it-IT" sz="2400" dirty="0"/>
              <a:t>Regolazione dei</a:t>
            </a:r>
          </a:p>
          <a:p>
            <a:r>
              <a:rPr lang="it-IT" sz="2400" dirty="0"/>
              <a:t>processi di</a:t>
            </a:r>
          </a:p>
          <a:p>
            <a:r>
              <a:rPr lang="it-IT" sz="2400" dirty="0"/>
              <a:t>insegnamento</a:t>
            </a:r>
          </a:p>
          <a:p>
            <a:r>
              <a:rPr lang="it-IT" sz="2400" dirty="0"/>
              <a:t>/apprendimento</a:t>
            </a:r>
          </a:p>
        </p:txBody>
      </p:sp>
      <p:sp>
        <p:nvSpPr>
          <p:cNvPr id="12" name="CasellaDiTesto 11"/>
          <p:cNvSpPr txBox="1"/>
          <p:nvPr/>
        </p:nvSpPr>
        <p:spPr>
          <a:xfrm>
            <a:off x="7035384" y="4045152"/>
            <a:ext cx="2218544" cy="1938992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it-IT" sz="2400" dirty="0"/>
              <a:t>Consapevolezza</a:t>
            </a:r>
          </a:p>
          <a:p>
            <a:r>
              <a:rPr lang="it-IT" sz="2400" dirty="0"/>
              <a:t>su cosa e come</a:t>
            </a:r>
          </a:p>
          <a:p>
            <a:r>
              <a:rPr lang="it-IT" sz="2400" dirty="0"/>
              <a:t>migliorare o su</a:t>
            </a:r>
          </a:p>
          <a:p>
            <a:r>
              <a:rPr lang="it-IT" sz="2400" dirty="0"/>
              <a:t>cosa e come</a:t>
            </a:r>
          </a:p>
          <a:p>
            <a:r>
              <a:rPr lang="it-IT" sz="2400" dirty="0"/>
              <a:t>potenziare</a:t>
            </a:r>
          </a:p>
        </p:txBody>
      </p:sp>
      <p:sp>
        <p:nvSpPr>
          <p:cNvPr id="13" name="Ovale 12"/>
          <p:cNvSpPr/>
          <p:nvPr/>
        </p:nvSpPr>
        <p:spPr>
          <a:xfrm>
            <a:off x="6927955" y="2052200"/>
            <a:ext cx="2325973" cy="130061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800" dirty="0" smtClean="0">
                <a:solidFill>
                  <a:schemeClr val="tx1"/>
                </a:solidFill>
              </a:rPr>
              <a:t>ALUNNO</a:t>
            </a:r>
            <a:endParaRPr lang="it-IT" sz="2800" dirty="0">
              <a:solidFill>
                <a:schemeClr val="tx1"/>
              </a:solidFill>
            </a:endParaRPr>
          </a:p>
        </p:txBody>
      </p:sp>
      <p:sp>
        <p:nvSpPr>
          <p:cNvPr id="15" name="Ovale 14"/>
          <p:cNvSpPr/>
          <p:nvPr/>
        </p:nvSpPr>
        <p:spPr>
          <a:xfrm>
            <a:off x="1811311" y="2108191"/>
            <a:ext cx="2325973" cy="130061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600" dirty="0" smtClean="0">
                <a:solidFill>
                  <a:schemeClr val="tx1"/>
                </a:solidFill>
              </a:rPr>
              <a:t>DOCENT</a:t>
            </a:r>
            <a:r>
              <a:rPr lang="it-IT" sz="2800" dirty="0" smtClean="0">
                <a:solidFill>
                  <a:schemeClr val="tx1"/>
                </a:solidFill>
              </a:rPr>
              <a:t>E</a:t>
            </a:r>
            <a:endParaRPr lang="it-IT" sz="2800" dirty="0">
              <a:solidFill>
                <a:schemeClr val="tx1"/>
              </a:solidFill>
            </a:endParaRPr>
          </a:p>
        </p:txBody>
      </p:sp>
      <p:sp>
        <p:nvSpPr>
          <p:cNvPr id="16" name="Freccia in giù 15"/>
          <p:cNvSpPr/>
          <p:nvPr/>
        </p:nvSpPr>
        <p:spPr>
          <a:xfrm>
            <a:off x="2604540" y="3508595"/>
            <a:ext cx="450477" cy="45248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7" name="Freccia in giù 16"/>
          <p:cNvSpPr/>
          <p:nvPr/>
        </p:nvSpPr>
        <p:spPr>
          <a:xfrm>
            <a:off x="7801130" y="3508595"/>
            <a:ext cx="450477" cy="45248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8" name="Titolo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smtClean="0">
                <a:solidFill>
                  <a:schemeClr val="accent4">
                    <a:lumMod val="75000"/>
                  </a:schemeClr>
                </a:solidFill>
              </a:rPr>
              <a:t>NELLA VALUTAZIONE </a:t>
            </a:r>
            <a:r>
              <a:rPr lang="it-IT" b="1" dirty="0">
                <a:solidFill>
                  <a:schemeClr val="accent4">
                    <a:lumMod val="75000"/>
                  </a:schemeClr>
                </a:solidFill>
              </a:rPr>
              <a:t>FORMATIVA:</a:t>
            </a:r>
            <a:endParaRPr lang="it-IT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2371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olo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dirty="0" smtClean="0"/>
              <a:t>La valutazione</a:t>
            </a:r>
            <a:endParaRPr lang="it-IT" dirty="0"/>
          </a:p>
        </p:txBody>
      </p:sp>
      <p:sp>
        <p:nvSpPr>
          <p:cNvPr id="8" name="Segnaposto contenuto 7"/>
          <p:cNvSpPr>
            <a:spLocks noGrp="1"/>
          </p:cNvSpPr>
          <p:nvPr>
            <p:ph sz="half" idx="1"/>
          </p:nvPr>
        </p:nvSpPr>
        <p:spPr>
          <a:xfrm>
            <a:off x="1371600" y="3124199"/>
            <a:ext cx="4526280" cy="2956559"/>
          </a:xfrm>
        </p:spPr>
        <p:txBody>
          <a:bodyPr>
            <a:normAutofit/>
          </a:bodyPr>
          <a:lstStyle/>
          <a:p>
            <a:r>
              <a:rPr lang="it-IT" sz="6000" dirty="0" smtClean="0"/>
              <a:t>In itinere</a:t>
            </a:r>
            <a:endParaRPr lang="it-IT" sz="6000" dirty="0"/>
          </a:p>
        </p:txBody>
      </p:sp>
      <p:sp>
        <p:nvSpPr>
          <p:cNvPr id="9" name="Segnaposto contenuto 8"/>
          <p:cNvSpPr>
            <a:spLocks noGrp="1"/>
          </p:cNvSpPr>
          <p:nvPr>
            <p:ph sz="half" idx="2"/>
          </p:nvPr>
        </p:nvSpPr>
        <p:spPr>
          <a:xfrm>
            <a:off x="6607628" y="3124198"/>
            <a:ext cx="4414863" cy="2956561"/>
          </a:xfrm>
        </p:spPr>
        <p:txBody>
          <a:bodyPr>
            <a:normAutofit/>
          </a:bodyPr>
          <a:lstStyle/>
          <a:p>
            <a:r>
              <a:rPr lang="it-IT" sz="6000" dirty="0" smtClean="0"/>
              <a:t>finale</a:t>
            </a:r>
            <a:endParaRPr lang="it-IT" sz="6000" dirty="0"/>
          </a:p>
        </p:txBody>
      </p:sp>
      <p:sp>
        <p:nvSpPr>
          <p:cNvPr id="10" name="Freccia in giù 9"/>
          <p:cNvSpPr/>
          <p:nvPr/>
        </p:nvSpPr>
        <p:spPr>
          <a:xfrm rot="1715903">
            <a:off x="4016828" y="1950214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" name="Freccia in giù 10"/>
          <p:cNvSpPr/>
          <p:nvPr/>
        </p:nvSpPr>
        <p:spPr>
          <a:xfrm rot="19522896">
            <a:off x="6918848" y="1944958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3047335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tangolo 6"/>
          <p:cNvSpPr/>
          <p:nvPr/>
        </p:nvSpPr>
        <p:spPr>
          <a:xfrm>
            <a:off x="1567543" y="1453243"/>
            <a:ext cx="893172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2400" dirty="0" smtClean="0"/>
              <a:t>La valutazione </a:t>
            </a:r>
            <a:r>
              <a:rPr lang="it-IT" sz="2400" dirty="0" smtClean="0">
                <a:solidFill>
                  <a:srgbClr val="FF0000"/>
                </a:solidFill>
              </a:rPr>
              <a:t>in itinere </a:t>
            </a:r>
            <a:r>
              <a:rPr lang="it-IT" sz="2400" dirty="0" smtClean="0"/>
              <a:t>consente all’insegnante di comprendere l’alunno/a, analizzando il modo in cui apprende, valorizzando gli errori come risorsa e offrendo feedback utili. È essa stessa momento di apprendimento, poiché guida l’alunno/a </a:t>
            </a:r>
            <a:r>
              <a:rPr lang="it-IT" sz="2400" dirty="0" err="1" smtClean="0"/>
              <a:t>a</a:t>
            </a:r>
            <a:r>
              <a:rPr lang="it-IT" sz="2400" dirty="0" smtClean="0"/>
              <a:t> capire gli obiettivi da raggiungere e il percorso da seguire.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19497714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9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676400" y="2043112"/>
            <a:ext cx="8839200" cy="2771775"/>
          </a:xfrm>
          <a:prstGeom prst="rect">
            <a:avLst/>
          </a:prstGeom>
        </p:spPr>
      </p:pic>
      <p:sp>
        <p:nvSpPr>
          <p:cNvPr id="3" name="CasellaDiTesto 2"/>
          <p:cNvSpPr txBox="1"/>
          <p:nvPr/>
        </p:nvSpPr>
        <p:spPr>
          <a:xfrm>
            <a:off x="3869871" y="713014"/>
            <a:ext cx="2803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4000" dirty="0" smtClean="0">
                <a:solidFill>
                  <a:schemeClr val="accent2"/>
                </a:solidFill>
              </a:rPr>
              <a:t>FEEDBACK</a:t>
            </a:r>
            <a:endParaRPr lang="it-IT" sz="4000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472045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192857" y="1639919"/>
            <a:ext cx="8769096" cy="2409567"/>
          </a:xfrm>
        </p:spPr>
        <p:txBody>
          <a:bodyPr/>
          <a:lstStyle/>
          <a:p>
            <a:r>
              <a:rPr lang="it-IT" dirty="0" smtClean="0">
                <a:solidFill>
                  <a:schemeClr val="accent2"/>
                </a:solidFill>
              </a:rPr>
              <a:t>La valutazione finale </a:t>
            </a:r>
            <a:r>
              <a:rPr lang="it-IT" dirty="0" smtClean="0">
                <a:solidFill>
                  <a:schemeClr val="tx1"/>
                </a:solidFill>
              </a:rPr>
              <a:t>è un momento di sintesi del percorso scolastico </a:t>
            </a:r>
          </a:p>
          <a:p>
            <a:r>
              <a:rPr lang="it-IT" dirty="0" smtClean="0">
                <a:solidFill>
                  <a:schemeClr val="tx1"/>
                </a:solidFill>
              </a:rPr>
              <a:t>dell’alunno/a, che rileva i traguardi formativi raggiunti in relazione agli </a:t>
            </a:r>
          </a:p>
          <a:p>
            <a:r>
              <a:rPr lang="it-IT" dirty="0" smtClean="0">
                <a:solidFill>
                  <a:schemeClr val="tx1"/>
                </a:solidFill>
              </a:rPr>
              <a:t>obiettivi previsti, considerando sia le conoscenze che le competenze </a:t>
            </a:r>
          </a:p>
          <a:p>
            <a:r>
              <a:rPr lang="it-IT" dirty="0">
                <a:solidFill>
                  <a:schemeClr val="tx1"/>
                </a:solidFill>
              </a:rPr>
              <a:t>s</a:t>
            </a:r>
            <a:r>
              <a:rPr lang="it-IT" dirty="0" smtClean="0">
                <a:solidFill>
                  <a:schemeClr val="tx1"/>
                </a:solidFill>
              </a:rPr>
              <a:t>viluppate.</a:t>
            </a:r>
            <a:endParaRPr lang="it-IT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845254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4271" y="1170214"/>
            <a:ext cx="9694327" cy="4125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537488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C3C1B9-17C7-4620-9125-7AEE1F54E1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/>
              <a:t>IL NUOVO DOCUMENTO DI VALUTAZIONE: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D86B8A79-81BA-45F5-9510-3A0E79B7E1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3000" y="1866275"/>
            <a:ext cx="9872871" cy="4229725"/>
          </a:xfrm>
        </p:spPr>
        <p:txBody>
          <a:bodyPr/>
          <a:lstStyle/>
          <a:p>
            <a:pPr marL="0" indent="0">
              <a:buNone/>
            </a:pPr>
            <a:r>
              <a:rPr lang="it-IT" b="1" dirty="0"/>
              <a:t> </a:t>
            </a:r>
          </a:p>
          <a:p>
            <a:pPr marL="0" indent="0">
              <a:buNone/>
            </a:pPr>
            <a:endParaRPr lang="it-IT" sz="2800" b="1" dirty="0"/>
          </a:p>
          <a:p>
            <a:pPr marL="457200" indent="-457200"/>
            <a:r>
              <a:rPr lang="it-IT" sz="2800" dirty="0" smtClean="0"/>
              <a:t>E’ comune </a:t>
            </a:r>
            <a:r>
              <a:rPr lang="it-IT" sz="2800" dirty="0"/>
              <a:t>a tutte le classi, cambia solo nella sezione relativa agli obiettivi di </a:t>
            </a:r>
            <a:r>
              <a:rPr lang="it-IT" sz="2800" dirty="0" smtClean="0"/>
              <a:t>apprendimento</a:t>
            </a:r>
          </a:p>
          <a:p>
            <a:pPr marL="457200" indent="-457200"/>
            <a:endParaRPr lang="it-IT" sz="2800" dirty="0"/>
          </a:p>
        </p:txBody>
      </p:sp>
    </p:spTree>
    <p:extLst>
      <p:ext uri="{BB962C8B-B14F-4D97-AF65-F5344CB8AC3E}">
        <p14:creationId xmlns:p14="http://schemas.microsoft.com/office/powerpoint/2010/main" val="1201360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tint val="90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F31F03F6-4ED3-4780-A2D2-3967E2BABE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49062" y="942108"/>
            <a:ext cx="6455549" cy="4969114"/>
          </a:xfrm>
        </p:spPr>
        <p:txBody>
          <a:bodyPr anchor="ctr">
            <a:normAutofit/>
          </a:bodyPr>
          <a:lstStyle/>
          <a:p>
            <a:pPr marL="0" indent="0" algn="just">
              <a:buNone/>
            </a:pPr>
            <a:r>
              <a:rPr lang="it-IT" sz="2400" dirty="0" smtClean="0">
                <a:solidFill>
                  <a:schemeClr val="tx2">
                    <a:lumMod val="75000"/>
                  </a:schemeClr>
                </a:solidFill>
              </a:rPr>
              <a:t>Con la</a:t>
            </a:r>
            <a:r>
              <a:rPr lang="en-US" sz="2400" dirty="0" smtClean="0">
                <a:solidFill>
                  <a:srgbClr val="3B9ADF"/>
                </a:solidFill>
              </a:rPr>
              <a:t>  </a:t>
            </a:r>
            <a:r>
              <a:rPr lang="en-US" sz="2400" dirty="0" err="1">
                <a:solidFill>
                  <a:srgbClr val="3B9ADF"/>
                </a:solidFill>
              </a:rPr>
              <a:t>Legge</a:t>
            </a:r>
            <a:r>
              <a:rPr lang="en-US" sz="2400" dirty="0">
                <a:solidFill>
                  <a:srgbClr val="3B9ADF"/>
                </a:solidFill>
              </a:rPr>
              <a:t> 150/2024</a:t>
            </a:r>
            <a:r>
              <a:rPr lang="it-IT" sz="2400" dirty="0" smtClean="0">
                <a:solidFill>
                  <a:schemeClr val="tx2">
                    <a:lumMod val="75000"/>
                  </a:schemeClr>
                </a:solidFill>
              </a:rPr>
              <a:t> e </a:t>
            </a:r>
            <a:r>
              <a:rPr lang="it-IT" sz="2400" dirty="0" smtClean="0">
                <a:solidFill>
                  <a:schemeClr val="accent4"/>
                </a:solidFill>
              </a:rPr>
              <a:t>l’O.M. 3/2025 </a:t>
            </a:r>
            <a:r>
              <a:rPr lang="it-IT" sz="2400" dirty="0" smtClean="0">
                <a:solidFill>
                  <a:schemeClr val="tx2">
                    <a:lumMod val="75000"/>
                  </a:schemeClr>
                </a:solidFill>
              </a:rPr>
              <a:t>la scuola </a:t>
            </a:r>
            <a:r>
              <a:rPr lang="it-IT" sz="2400" dirty="0">
                <a:solidFill>
                  <a:schemeClr val="tx2">
                    <a:lumMod val="75000"/>
                  </a:schemeClr>
                </a:solidFill>
              </a:rPr>
              <a:t>primaria è stata coinvolta in una riforma che riguarda la valutazione periodica e finale degli apprendimenti delle alunne e degli alunni. </a:t>
            </a:r>
            <a:endParaRPr lang="it-IT" sz="240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0" indent="0" algn="just">
              <a:buNone/>
            </a:pPr>
            <a:r>
              <a:rPr lang="it-IT" sz="2400" dirty="0" smtClean="0">
                <a:solidFill>
                  <a:schemeClr val="tx2">
                    <a:lumMod val="75000"/>
                  </a:schemeClr>
                </a:solidFill>
              </a:rPr>
              <a:t>In </a:t>
            </a:r>
            <a:r>
              <a:rPr lang="it-IT" sz="2400" dirty="0">
                <a:solidFill>
                  <a:schemeClr val="tx2">
                    <a:lumMod val="75000"/>
                  </a:schemeClr>
                </a:solidFill>
              </a:rPr>
              <a:t>base a tale </a:t>
            </a:r>
            <a:r>
              <a:rPr lang="it-IT" sz="2400" dirty="0" smtClean="0">
                <a:solidFill>
                  <a:schemeClr val="tx2">
                    <a:lumMod val="75000"/>
                  </a:schemeClr>
                </a:solidFill>
              </a:rPr>
              <a:t>legge </a:t>
            </a:r>
            <a:r>
              <a:rPr lang="it-IT" sz="2400" dirty="0">
                <a:solidFill>
                  <a:schemeClr val="tx2">
                    <a:lumMod val="75000"/>
                  </a:schemeClr>
                </a:solidFill>
              </a:rPr>
              <a:t>la valutazione deve essere espressa, a </a:t>
            </a:r>
            <a:r>
              <a:rPr lang="it-IT" sz="2400" dirty="0" smtClean="0">
                <a:solidFill>
                  <a:schemeClr val="tx2">
                    <a:lumMod val="75000"/>
                  </a:schemeClr>
                </a:solidFill>
              </a:rPr>
              <a:t>partire dall’ultimo periodo dell’anno scolastico, che per noi coincide con la fine del secondo quadrimestre, </a:t>
            </a:r>
            <a:r>
              <a:rPr lang="it-IT" sz="2400" dirty="0">
                <a:solidFill>
                  <a:schemeClr val="tx2">
                    <a:lumMod val="75000"/>
                  </a:schemeClr>
                </a:solidFill>
              </a:rPr>
              <a:t>attraverso un </a:t>
            </a:r>
            <a:r>
              <a:rPr lang="it-IT" sz="2400" b="1" dirty="0">
                <a:solidFill>
                  <a:schemeClr val="tx2">
                    <a:lumMod val="75000"/>
                  </a:schemeClr>
                </a:solidFill>
              </a:rPr>
              <a:t>giudizio </a:t>
            </a:r>
            <a:r>
              <a:rPr lang="it-IT" sz="2400" b="1" dirty="0" smtClean="0">
                <a:solidFill>
                  <a:schemeClr val="tx2">
                    <a:lumMod val="75000"/>
                  </a:schemeClr>
                </a:solidFill>
              </a:rPr>
              <a:t>sintetico</a:t>
            </a:r>
            <a:r>
              <a:rPr lang="it-IT" sz="24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it-IT" sz="2400" dirty="0">
                <a:solidFill>
                  <a:schemeClr val="tx2">
                    <a:lumMod val="75000"/>
                  </a:schemeClr>
                </a:solidFill>
              </a:rPr>
              <a:t>riportato nel documento di valutazione </a:t>
            </a:r>
            <a:r>
              <a:rPr lang="it-IT" sz="2400" dirty="0" smtClean="0">
                <a:solidFill>
                  <a:schemeClr val="tx2">
                    <a:lumMod val="75000"/>
                  </a:schemeClr>
                </a:solidFill>
              </a:rPr>
              <a:t>e riferito a ciascuna disciplina.</a:t>
            </a:r>
            <a:endParaRPr lang="it-IT" sz="24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4" name="Google Shape;73;p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37459" y="881742"/>
            <a:ext cx="4076700" cy="517615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53605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7FAC07F-06F1-48D7-AC8B-4450C440E8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smtClean="0"/>
              <a:t>LA SCELTA </a:t>
            </a:r>
            <a:r>
              <a:rPr lang="it-IT" b="1" dirty="0"/>
              <a:t>DEGLI </a:t>
            </a:r>
            <a:r>
              <a:rPr lang="it-IT" b="1" dirty="0" smtClean="0"/>
              <a:t>OBIETTIVI</a:t>
            </a:r>
            <a:r>
              <a:rPr lang="it-IT" b="1" dirty="0"/>
              <a:t/>
            </a:r>
            <a:br>
              <a:rPr lang="it-IT" b="1" dirty="0"/>
            </a:br>
            <a:r>
              <a:rPr lang="it-IT" sz="2400" b="1" dirty="0" smtClean="0"/>
              <a:t> avviene sulla </a:t>
            </a:r>
            <a:r>
              <a:rPr lang="it-IT" sz="2400" b="1" dirty="0"/>
              <a:t>base di documenti istituzionali, </a:t>
            </a:r>
            <a:r>
              <a:rPr lang="it-IT" sz="2400" b="1" dirty="0" smtClean="0"/>
              <a:t>quali:</a:t>
            </a:r>
            <a:endParaRPr lang="it-IT" sz="2400" b="1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1971FAE7-54CA-4B34-BB25-FC4924AE82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z="2000" dirty="0"/>
              <a:t>Le </a:t>
            </a:r>
            <a:r>
              <a:rPr lang="it-IT" sz="2000" b="1" dirty="0"/>
              <a:t>Indicazioni Nazionali </a:t>
            </a:r>
            <a:r>
              <a:rPr lang="it-IT" sz="2000" dirty="0"/>
              <a:t>che</a:t>
            </a:r>
            <a:r>
              <a:rPr lang="it-IT" sz="2000" b="1" dirty="0"/>
              <a:t> </a:t>
            </a:r>
            <a:r>
              <a:rPr lang="it-IT" sz="2000" dirty="0"/>
              <a:t>costituiscono il documento di riferimento principale per individuare gli obiettivi di apprendimento </a:t>
            </a:r>
            <a:r>
              <a:rPr lang="it-IT" sz="2000" dirty="0" smtClean="0"/>
              <a:t>disciplinari.</a:t>
            </a:r>
            <a:endParaRPr lang="it-IT" sz="2000" dirty="0"/>
          </a:p>
          <a:p>
            <a:pPr lvl="0"/>
            <a:r>
              <a:rPr lang="it-IT" sz="2000" b="1" dirty="0"/>
              <a:t>Il</a:t>
            </a:r>
            <a:r>
              <a:rPr lang="it-IT" sz="2000" dirty="0"/>
              <a:t> </a:t>
            </a:r>
            <a:r>
              <a:rPr lang="it-IT" sz="2000" b="1" dirty="0"/>
              <a:t>Curricolo di Istituto  </a:t>
            </a:r>
            <a:r>
              <a:rPr lang="it-IT" sz="2000" dirty="0"/>
              <a:t>nel quale gli obiettivi sono ulteriormente articolati.</a:t>
            </a:r>
          </a:p>
          <a:p>
            <a:pPr lvl="0"/>
            <a:r>
              <a:rPr lang="it-IT" sz="2000" b="1" dirty="0"/>
              <a:t>La Progettazione Annuale delle singole classi </a:t>
            </a:r>
            <a:endParaRPr lang="it-IT" sz="2000" dirty="0"/>
          </a:p>
          <a:p>
            <a:pPr lvl="0"/>
            <a:r>
              <a:rPr lang="it-IT" sz="2000" b="1" dirty="0"/>
              <a:t>All'interno di questi documenti, i docenti delle classi individuano, per ogni disciplina, gli obiettivi di apprendimento più significativi ai fini della valutazione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75513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9587" y="881743"/>
            <a:ext cx="9942737" cy="5269356"/>
          </a:xfrm>
          <a:prstGeom prst="rect">
            <a:avLst/>
          </a:prstGeom>
        </p:spPr>
      </p:pic>
      <p:sp>
        <p:nvSpPr>
          <p:cNvPr id="2" name="Freccia a destra 1"/>
          <p:cNvSpPr/>
          <p:nvPr/>
        </p:nvSpPr>
        <p:spPr>
          <a:xfrm>
            <a:off x="429986" y="914400"/>
            <a:ext cx="859601" cy="598714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3185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dirty="0">
                <a:solidFill>
                  <a:schemeClr val="accent2"/>
                </a:solidFill>
              </a:rPr>
              <a:t>PUNTO FERMO</a:t>
            </a:r>
            <a:r>
              <a:rPr lang="it-IT" dirty="0"/>
              <a:t/>
            </a:r>
            <a:br>
              <a:rPr lang="it-IT" dirty="0"/>
            </a:b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" indent="0">
              <a:buNone/>
            </a:pPr>
            <a:r>
              <a:rPr lang="it-IT" dirty="0"/>
              <a:t> </a:t>
            </a:r>
          </a:p>
          <a:p>
            <a:pPr algn="ctr"/>
            <a:r>
              <a:rPr lang="it-IT" sz="4000" b="1" dirty="0">
                <a:solidFill>
                  <a:srgbClr val="0070C0"/>
                </a:solidFill>
              </a:rPr>
              <a:t>PROMUOVERE </a:t>
            </a:r>
            <a:r>
              <a:rPr lang="it-IT" sz="4000" b="1" dirty="0" smtClean="0">
                <a:solidFill>
                  <a:srgbClr val="0070C0"/>
                </a:solidFill>
              </a:rPr>
              <a:t>L’AUTOVALUTAZIONE</a:t>
            </a:r>
            <a:r>
              <a:rPr lang="it-IT" sz="4000" dirty="0">
                <a:solidFill>
                  <a:srgbClr val="0070C0"/>
                </a:solidFill>
              </a:rPr>
              <a:t> </a:t>
            </a:r>
            <a:r>
              <a:rPr lang="it-IT" sz="4000" dirty="0" smtClean="0">
                <a:solidFill>
                  <a:srgbClr val="0070C0"/>
                </a:solidFill>
              </a:rPr>
              <a:t>        </a:t>
            </a:r>
            <a:r>
              <a:rPr lang="it-IT" sz="4000" b="1" dirty="0" smtClean="0">
                <a:solidFill>
                  <a:srgbClr val="0070C0"/>
                </a:solidFill>
              </a:rPr>
              <a:t>L’AUTOREGOLAZIONE</a:t>
            </a:r>
            <a:endParaRPr lang="it-IT" sz="4000" dirty="0">
              <a:solidFill>
                <a:srgbClr val="0070C0"/>
              </a:solidFill>
            </a:endParaRPr>
          </a:p>
          <a:p>
            <a:pPr marL="45720" indent="0">
              <a:buNone/>
            </a:pPr>
            <a:r>
              <a:rPr lang="it-IT" b="1" dirty="0"/>
              <a:t> </a:t>
            </a:r>
            <a:endParaRPr lang="it-IT" dirty="0"/>
          </a:p>
          <a:p>
            <a:pPr marL="45720" indent="0">
              <a:buNone/>
            </a:pPr>
            <a:r>
              <a:rPr lang="it-IT" b="1" dirty="0"/>
              <a:t> </a:t>
            </a:r>
            <a:endParaRPr lang="it-IT" dirty="0"/>
          </a:p>
          <a:p>
            <a:pPr marL="45720" indent="0">
              <a:buNone/>
            </a:pPr>
            <a:r>
              <a:rPr lang="it-IT" dirty="0">
                <a:solidFill>
                  <a:schemeClr val="tx1"/>
                </a:solidFill>
              </a:rPr>
              <a:t>Articolo 2, comma 1 dell’Ordinanza Ministeriale del 9 gennaio </a:t>
            </a:r>
            <a:r>
              <a:rPr lang="it-IT" dirty="0" smtClean="0">
                <a:solidFill>
                  <a:schemeClr val="tx1"/>
                </a:solidFill>
              </a:rPr>
              <a:t>2025</a:t>
            </a:r>
            <a:endParaRPr lang="it-IT" dirty="0">
              <a:solidFill>
                <a:schemeClr val="tx1"/>
              </a:solidFill>
            </a:endParaRPr>
          </a:p>
          <a:p>
            <a:endParaRPr lang="it-IT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92320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4D9DE032-DF22-48A8-B44E-F1C3C75E190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it-IT" dirty="0"/>
          </a:p>
          <a:p>
            <a:pPr marL="0" indent="0">
              <a:buNone/>
            </a:pPr>
            <a:endParaRPr lang="it-IT" dirty="0"/>
          </a:p>
          <a:p>
            <a:pPr marL="0" indent="0" algn="just">
              <a:buNone/>
            </a:pPr>
            <a:r>
              <a:rPr lang="it-IT" dirty="0">
                <a:solidFill>
                  <a:srgbClr val="0070C0"/>
                </a:solidFill>
              </a:rPr>
              <a:t>La </a:t>
            </a:r>
            <a:r>
              <a:rPr lang="it-IT" dirty="0" smtClean="0">
                <a:solidFill>
                  <a:srgbClr val="0070C0"/>
                </a:solidFill>
              </a:rPr>
              <a:t>riforma conferma il superamento del </a:t>
            </a:r>
            <a:r>
              <a:rPr lang="it-IT" dirty="0">
                <a:solidFill>
                  <a:srgbClr val="0070C0"/>
                </a:solidFill>
              </a:rPr>
              <a:t>voto numerico su base </a:t>
            </a:r>
            <a:r>
              <a:rPr lang="it-IT" dirty="0" smtClean="0">
                <a:solidFill>
                  <a:srgbClr val="0070C0"/>
                </a:solidFill>
              </a:rPr>
              <a:t>decimale e dei livelli introdotti dalla riforma del 2020, sia </a:t>
            </a:r>
            <a:r>
              <a:rPr lang="it-IT" dirty="0">
                <a:solidFill>
                  <a:srgbClr val="0070C0"/>
                </a:solidFill>
              </a:rPr>
              <a:t>nella valutazione periodica </a:t>
            </a:r>
            <a:r>
              <a:rPr lang="it-IT" dirty="0" smtClean="0">
                <a:solidFill>
                  <a:srgbClr val="0070C0"/>
                </a:solidFill>
              </a:rPr>
              <a:t>che in quella finale.</a:t>
            </a:r>
          </a:p>
          <a:p>
            <a:pPr marL="0" indent="0" algn="just">
              <a:buNone/>
            </a:pPr>
            <a:endParaRPr lang="it-IT" sz="2400" dirty="0">
              <a:solidFill>
                <a:srgbClr val="0070C0"/>
              </a:solidFill>
            </a:endParaRPr>
          </a:p>
        </p:txBody>
      </p:sp>
      <p:pic>
        <p:nvPicPr>
          <p:cNvPr id="4" name="Google Shape;459;p3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115133" y="640080"/>
            <a:ext cx="3484081" cy="512064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29945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olo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>
                <a:solidFill>
                  <a:schemeClr val="accent4"/>
                </a:solidFill>
              </a:rPr>
              <a:t>DALL’ O.M. 172/20         ALL’O.M. 3/2025</a:t>
            </a:r>
            <a:endParaRPr lang="it-IT" dirty="0">
              <a:solidFill>
                <a:schemeClr val="accent4"/>
              </a:solidFill>
            </a:endParaRPr>
          </a:p>
        </p:txBody>
      </p:sp>
      <p:sp>
        <p:nvSpPr>
          <p:cNvPr id="17" name="Segnaposto contenuto 16"/>
          <p:cNvSpPr>
            <a:spLocks noGrp="1"/>
          </p:cNvSpPr>
          <p:nvPr>
            <p:ph sz="half" idx="1"/>
          </p:nvPr>
        </p:nvSpPr>
        <p:spPr>
          <a:xfrm>
            <a:off x="1090196" y="3425252"/>
            <a:ext cx="4118886" cy="1429848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it-IT" dirty="0" smtClean="0">
                <a:solidFill>
                  <a:srgbClr val="0070C0"/>
                </a:solidFill>
              </a:rPr>
              <a:t>Dai </a:t>
            </a:r>
            <a:r>
              <a:rPr lang="it-IT" b="1" dirty="0">
                <a:solidFill>
                  <a:schemeClr val="accent2"/>
                </a:solidFill>
              </a:rPr>
              <a:t>giudizi </a:t>
            </a:r>
            <a:r>
              <a:rPr lang="it-IT" b="1" dirty="0" smtClean="0">
                <a:solidFill>
                  <a:schemeClr val="accent2"/>
                </a:solidFill>
              </a:rPr>
              <a:t>descrittivi </a:t>
            </a:r>
            <a:r>
              <a:rPr lang="it-IT" b="1" dirty="0" smtClean="0">
                <a:solidFill>
                  <a:srgbClr val="0070C0"/>
                </a:solidFill>
              </a:rPr>
              <a:t>riferiti ai nuclei tematici e agli obiettivi </a:t>
            </a:r>
            <a:r>
              <a:rPr lang="it-IT" dirty="0">
                <a:solidFill>
                  <a:srgbClr val="0070C0"/>
                </a:solidFill>
              </a:rPr>
              <a:t>definiti </a:t>
            </a:r>
            <a:r>
              <a:rPr lang="it-IT" dirty="0" smtClean="0">
                <a:solidFill>
                  <a:srgbClr val="0070C0"/>
                </a:solidFill>
              </a:rPr>
              <a:t>nel curricolo </a:t>
            </a:r>
            <a:r>
              <a:rPr lang="it-IT" dirty="0">
                <a:solidFill>
                  <a:srgbClr val="0070C0"/>
                </a:solidFill>
              </a:rPr>
              <a:t>di Istituto…</a:t>
            </a:r>
          </a:p>
        </p:txBody>
      </p:sp>
      <p:sp>
        <p:nvSpPr>
          <p:cNvPr id="18" name="Segnaposto contenuto 17"/>
          <p:cNvSpPr>
            <a:spLocks noGrp="1"/>
          </p:cNvSpPr>
          <p:nvPr>
            <p:ph sz="half" idx="2"/>
          </p:nvPr>
        </p:nvSpPr>
        <p:spPr>
          <a:xfrm>
            <a:off x="6588176" y="3425252"/>
            <a:ext cx="3874957" cy="1499017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it-IT" dirty="0" smtClean="0">
                <a:solidFill>
                  <a:srgbClr val="0070C0"/>
                </a:solidFill>
              </a:rPr>
              <a:t>… ai </a:t>
            </a:r>
            <a:r>
              <a:rPr lang="it-IT" b="1" dirty="0">
                <a:solidFill>
                  <a:schemeClr val="accent2"/>
                </a:solidFill>
              </a:rPr>
              <a:t>giudizi sintetici </a:t>
            </a:r>
            <a:r>
              <a:rPr lang="it-IT" dirty="0">
                <a:solidFill>
                  <a:srgbClr val="0070C0"/>
                </a:solidFill>
              </a:rPr>
              <a:t>correlati </a:t>
            </a:r>
            <a:r>
              <a:rPr lang="it-IT" dirty="0" smtClean="0">
                <a:solidFill>
                  <a:srgbClr val="0070C0"/>
                </a:solidFill>
              </a:rPr>
              <a:t>alla descrizione </a:t>
            </a:r>
            <a:r>
              <a:rPr lang="it-IT" dirty="0">
                <a:solidFill>
                  <a:srgbClr val="0070C0"/>
                </a:solidFill>
              </a:rPr>
              <a:t>dei livelli di </a:t>
            </a:r>
            <a:r>
              <a:rPr lang="it-IT" dirty="0" smtClean="0">
                <a:solidFill>
                  <a:srgbClr val="0070C0"/>
                </a:solidFill>
              </a:rPr>
              <a:t>apprendimento raggiunti </a:t>
            </a:r>
            <a:r>
              <a:rPr lang="it-IT" b="1" dirty="0">
                <a:solidFill>
                  <a:srgbClr val="0070C0"/>
                </a:solidFill>
              </a:rPr>
              <a:t>nelle discipline</a:t>
            </a:r>
            <a:endParaRPr lang="it-IT" dirty="0">
              <a:solidFill>
                <a:srgbClr val="0070C0"/>
              </a:solidFill>
            </a:endParaRPr>
          </a:p>
        </p:txBody>
      </p:sp>
      <p:sp>
        <p:nvSpPr>
          <p:cNvPr id="19" name="Freccia circolare in giù 18"/>
          <p:cNvSpPr/>
          <p:nvPr/>
        </p:nvSpPr>
        <p:spPr>
          <a:xfrm>
            <a:off x="3837214" y="2035629"/>
            <a:ext cx="4414157" cy="898071"/>
          </a:xfrm>
          <a:prstGeom prst="curved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1455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>
                <a:solidFill>
                  <a:schemeClr val="accent4"/>
                </a:solidFill>
              </a:rPr>
              <a:t>Cosa cambia sul documento di valutazione?</a:t>
            </a:r>
            <a:endParaRPr lang="it-IT" dirty="0">
              <a:solidFill>
                <a:schemeClr val="accent4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it-IT" sz="2800" dirty="0">
                <a:solidFill>
                  <a:schemeClr val="accent2"/>
                </a:solidFill>
              </a:rPr>
              <a:t>La valutazione </a:t>
            </a:r>
            <a:r>
              <a:rPr lang="it-IT" sz="2800" b="1" dirty="0" smtClean="0">
                <a:solidFill>
                  <a:schemeClr val="accent2"/>
                </a:solidFill>
              </a:rPr>
              <a:t>è </a:t>
            </a:r>
            <a:r>
              <a:rPr lang="it-IT" sz="2800" b="1" dirty="0">
                <a:solidFill>
                  <a:schemeClr val="accent2"/>
                </a:solidFill>
              </a:rPr>
              <a:t>espressa con giudizi sintetici</a:t>
            </a:r>
            <a:r>
              <a:rPr lang="it-IT" sz="2800" b="1" dirty="0">
                <a:solidFill>
                  <a:schemeClr val="accent4"/>
                </a:solidFill>
              </a:rPr>
              <a:t> </a:t>
            </a:r>
            <a:r>
              <a:rPr lang="it-IT" b="1" dirty="0">
                <a:solidFill>
                  <a:schemeClr val="accent4"/>
                </a:solidFill>
              </a:rPr>
              <a:t>:</a:t>
            </a:r>
            <a:endParaRPr lang="it-IT" dirty="0">
              <a:solidFill>
                <a:schemeClr val="accent4"/>
              </a:solidFill>
            </a:endParaRPr>
          </a:p>
          <a:p>
            <a:pPr marL="0" indent="0">
              <a:buNone/>
            </a:pPr>
            <a:r>
              <a:rPr lang="it-IT" sz="2800" dirty="0">
                <a:solidFill>
                  <a:schemeClr val="accent4"/>
                </a:solidFill>
              </a:rPr>
              <a:t>a) ottimo </a:t>
            </a:r>
          </a:p>
          <a:p>
            <a:pPr marL="0" indent="0">
              <a:buNone/>
            </a:pPr>
            <a:r>
              <a:rPr lang="it-IT" sz="2800" dirty="0">
                <a:solidFill>
                  <a:schemeClr val="accent4"/>
                </a:solidFill>
              </a:rPr>
              <a:t>b) distinto </a:t>
            </a:r>
          </a:p>
          <a:p>
            <a:pPr marL="0" indent="0">
              <a:buNone/>
            </a:pPr>
            <a:r>
              <a:rPr lang="it-IT" sz="2800" dirty="0">
                <a:solidFill>
                  <a:schemeClr val="accent4"/>
                </a:solidFill>
              </a:rPr>
              <a:t>c) buono </a:t>
            </a:r>
          </a:p>
          <a:p>
            <a:pPr marL="0" indent="0">
              <a:buNone/>
            </a:pPr>
            <a:r>
              <a:rPr lang="it-IT" sz="2800" dirty="0">
                <a:solidFill>
                  <a:schemeClr val="accent4"/>
                </a:solidFill>
              </a:rPr>
              <a:t>d) discreto </a:t>
            </a:r>
          </a:p>
          <a:p>
            <a:pPr marL="0" indent="0">
              <a:buNone/>
            </a:pPr>
            <a:r>
              <a:rPr lang="it-IT" sz="2800" dirty="0">
                <a:solidFill>
                  <a:schemeClr val="accent4"/>
                </a:solidFill>
              </a:rPr>
              <a:t>e) sufficiente </a:t>
            </a:r>
          </a:p>
          <a:p>
            <a:pPr marL="0" indent="0">
              <a:buNone/>
            </a:pPr>
            <a:r>
              <a:rPr lang="it-IT" sz="2800" dirty="0">
                <a:solidFill>
                  <a:schemeClr val="accent4"/>
                </a:solidFill>
              </a:rPr>
              <a:t>f) non sufficiente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it-IT" sz="3600" dirty="0">
                <a:solidFill>
                  <a:schemeClr val="accent4"/>
                </a:solidFill>
              </a:rPr>
              <a:t>La valutazione periodica e finale </a:t>
            </a:r>
            <a:r>
              <a:rPr lang="it-IT" sz="3600" b="1" dirty="0">
                <a:solidFill>
                  <a:schemeClr val="accent4"/>
                </a:solidFill>
              </a:rPr>
              <a:t>si riferisce alle discipline nel loro complesso</a:t>
            </a:r>
            <a:endParaRPr lang="it-IT" sz="3600" dirty="0">
              <a:solidFill>
                <a:schemeClr val="accent4"/>
              </a:solidFill>
            </a:endParaRP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603473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4306392"/>
              </p:ext>
            </p:extLst>
          </p:nvPr>
        </p:nvGraphicFramePr>
        <p:xfrm>
          <a:off x="2158584" y="1776335"/>
          <a:ext cx="6741377" cy="4361290"/>
        </p:xfrm>
        <a:graphic>
          <a:graphicData uri="http://schemas.openxmlformats.org/drawingml/2006/table">
            <a:tbl>
              <a:tblPr firstRow="1" firstCol="1" bandRow="1"/>
              <a:tblGrid>
                <a:gridCol w="4739113">
                  <a:extLst>
                    <a:ext uri="{9D8B030D-6E8A-4147-A177-3AD203B41FA5}">
                      <a16:colId xmlns:a16="http://schemas.microsoft.com/office/drawing/2014/main" val="2297645457"/>
                    </a:ext>
                  </a:extLst>
                </a:gridCol>
                <a:gridCol w="2002264">
                  <a:extLst>
                    <a:ext uri="{9D8B030D-6E8A-4147-A177-3AD203B41FA5}">
                      <a16:colId xmlns:a16="http://schemas.microsoft.com/office/drawing/2014/main" val="3706424549"/>
                    </a:ext>
                  </a:extLst>
                </a:gridCol>
              </a:tblGrid>
              <a:tr h="379616"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MATEMATICA</a:t>
                      </a: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r>
                        <a:rPr lang="it-IT" sz="11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CLASSE QUARTA</a:t>
                      </a: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195" marR="671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FFFFFF"/>
                      </a:fgClr>
                      <a:bgClr>
                        <a:srgbClr val="CCCCCC"/>
                      </a:bgClr>
                    </a:patt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6204553"/>
                  </a:ext>
                </a:extLst>
              </a:tr>
              <a:tr h="379616">
                <a:tc>
                  <a:txBody>
                    <a:bodyPr/>
                    <a:lstStyle/>
                    <a:p>
                      <a:pPr marL="848995" indent="-330835" algn="ctr">
                        <a:lnSpc>
                          <a:spcPct val="96000"/>
                        </a:lnSpc>
                        <a:spcBef>
                          <a:spcPts val="335"/>
                        </a:spcBef>
                        <a:spcAft>
                          <a:spcPts val="0"/>
                        </a:spcAft>
                      </a:pPr>
                      <a:r>
                        <a:rPr lang="it-IT" sz="11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OBIETTIVI OGGETTO DI VALUTAZIONE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DEL PERIODO DIDATTICO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195" marR="671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10">
                      <a:fgClr>
                        <a:srgbClr val="FFFFFF"/>
                      </a:fgClr>
                      <a:bgClr>
                        <a:srgbClr val="E5E5E5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LIVELLO RAGGIUNTO (1)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195" marR="671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10">
                      <a:fgClr>
                        <a:srgbClr val="FFFFFF"/>
                      </a:fgClr>
                      <a:bgClr>
                        <a:srgbClr val="E5E5E5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1941947191"/>
                  </a:ext>
                </a:extLst>
              </a:tr>
              <a:tr h="94904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Numeri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it-IT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Leggere, scrivere e confrontare i numeri naturali e razionali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it-IT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Eseguire calcoli mentali e scritti con i numeri naturali e decimali (decimali nel secondo quadrimestre)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195" marR="671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it-IT" sz="11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AVANZATO</a:t>
                      </a: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195" marR="671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51077923"/>
                  </a:ext>
                </a:extLst>
              </a:tr>
              <a:tr h="56942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Spazio e figure</a:t>
                      </a: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it-IT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Riconoscere, descrivere, disegnare le principali figure geometriche piane e calcolarne il perimetro</a:t>
                      </a: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195" marR="671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it-IT" sz="11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BASE</a:t>
                      </a: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195" marR="671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25876721"/>
                  </a:ext>
                </a:extLst>
              </a:tr>
              <a:tr h="113454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Pensiero razionale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it-IT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Rappresentare in modo verbale, iconico e simbolico, una situazione problematica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lnSpc>
                          <a:spcPct val="102000"/>
                        </a:lnSpc>
                        <a:spcBef>
                          <a:spcPts val="5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it-IT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Individuare ed esporre le strategie risolutive di un problema utilizzando le quattro operazioni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195" marR="671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it-IT" sz="11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it-IT" sz="11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INTERMEDIO</a:t>
                      </a: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195" marR="671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12702506"/>
                  </a:ext>
                </a:extLst>
              </a:tr>
              <a:tr h="94904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Relazioni, misure, dati e previsioni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it-IT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Conoscere e utilizzare le unità di misura convenzionali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it-IT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Classificare i dati e rappresentarli con grafici e tabelle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195" marR="671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it-IT" sz="11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it-IT" sz="11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IN VIA DI PRIMA ACQUISIZIONE</a:t>
                      </a: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195" marR="671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49262440"/>
                  </a:ext>
                </a:extLst>
              </a:tr>
            </a:tbl>
          </a:graphicData>
        </a:graphic>
      </p:graphicFrame>
      <p:sp>
        <p:nvSpPr>
          <p:cNvPr id="3" name="Titolo 2"/>
          <p:cNvSpPr>
            <a:spLocks noGrp="1"/>
          </p:cNvSpPr>
          <p:nvPr>
            <p:ph type="title"/>
          </p:nvPr>
        </p:nvSpPr>
        <p:spPr>
          <a:xfrm>
            <a:off x="547142" y="522006"/>
            <a:ext cx="9039818" cy="931639"/>
          </a:xfrm>
        </p:spPr>
        <p:txBody>
          <a:bodyPr>
            <a:normAutofit/>
          </a:bodyPr>
          <a:lstStyle/>
          <a:p>
            <a:r>
              <a:rPr lang="it-IT" sz="2800" dirty="0" smtClean="0">
                <a:solidFill>
                  <a:schemeClr val="tx1"/>
                </a:solidFill>
              </a:rPr>
              <a:t>SI PASSA DA QUESTO DOCUMENTO</a:t>
            </a:r>
            <a:endParaRPr lang="it-IT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3801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2800" dirty="0" smtClean="0">
                <a:solidFill>
                  <a:schemeClr val="tx1"/>
                </a:solidFill>
              </a:rPr>
              <a:t>A QUESTO</a:t>
            </a:r>
            <a:endParaRPr lang="it-IT" sz="2800" dirty="0">
              <a:solidFill>
                <a:schemeClr val="tx1"/>
              </a:solidFill>
            </a:endParaRPr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85976850"/>
              </p:ext>
            </p:extLst>
          </p:nvPr>
        </p:nvGraphicFramePr>
        <p:xfrm>
          <a:off x="2213298" y="1596453"/>
          <a:ext cx="7734924" cy="4804759"/>
        </p:xfrm>
        <a:graphic>
          <a:graphicData uri="http://schemas.openxmlformats.org/drawingml/2006/table">
            <a:tbl>
              <a:tblPr/>
              <a:tblGrid>
                <a:gridCol w="5614446">
                  <a:extLst>
                    <a:ext uri="{9D8B030D-6E8A-4147-A177-3AD203B41FA5}">
                      <a16:colId xmlns:a16="http://schemas.microsoft.com/office/drawing/2014/main" val="2642476777"/>
                    </a:ext>
                  </a:extLst>
                </a:gridCol>
                <a:gridCol w="2120478">
                  <a:extLst>
                    <a:ext uri="{9D8B030D-6E8A-4147-A177-3AD203B41FA5}">
                      <a16:colId xmlns:a16="http://schemas.microsoft.com/office/drawing/2014/main" val="3645516457"/>
                    </a:ext>
                  </a:extLst>
                </a:gridCol>
              </a:tblGrid>
              <a:tr h="549952">
                <a:tc gridSpan="2"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it-IT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MATEMATICA</a:t>
                      </a:r>
                      <a:endParaRPr lang="it-IT" sz="1600" dirty="0">
                        <a:effectLst/>
                      </a:endParaRPr>
                    </a:p>
                  </a:txBody>
                  <a:tcPr marL="38100" marR="38100" marT="38100" marB="3810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1C1C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98071269"/>
                  </a:ext>
                </a:extLst>
              </a:tr>
              <a:tr h="612447">
                <a:tc>
                  <a:txBody>
                    <a:bodyPr/>
                    <a:lstStyle/>
                    <a:p>
                      <a:pPr marL="635000" indent="-241300"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OBIETTIVI OGGETTO DI VALUTAZIONE</a:t>
                      </a:r>
                      <a:endParaRPr lang="it-IT" sz="1600" dirty="0">
                        <a:effectLst/>
                      </a:endParaRPr>
                    </a:p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DEL PERIODO DIDATTICO</a:t>
                      </a:r>
                      <a:endParaRPr lang="it-IT" sz="1600" dirty="0">
                        <a:effectLst/>
                      </a:endParaRPr>
                    </a:p>
                  </a:txBody>
                  <a:tcPr marL="38100" marR="38100" marT="38100" marB="3810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 GIUDIZIO SINTETICO</a:t>
                      </a:r>
                      <a:endParaRPr lang="it-IT" sz="1600" dirty="0">
                        <a:effectLst/>
                      </a:endParaRPr>
                    </a:p>
                  </a:txBody>
                  <a:tcPr marL="38100" marR="38100" marT="38100" marB="3810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D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10607210"/>
                  </a:ext>
                </a:extLst>
              </a:tr>
              <a:tr h="3229719">
                <a:tc>
                  <a:txBody>
                    <a:bodyPr/>
                    <a:lstStyle/>
                    <a:p>
                      <a:pPr rtl="0" fontAlgn="base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Leggere, scrivere e confrontare i numeri naturali e razionali</a:t>
                      </a:r>
                      <a:r>
                        <a:rPr lang="it-IT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.</a:t>
                      </a:r>
                    </a:p>
                    <a:p>
                      <a:pPr rtl="0" fontAlgn="base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rtl="0" fontAlgn="base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Eseguire calcoli mentali e scritti con i numeri naturali e decimali (decimali nel secondo quadrimestre</a:t>
                      </a:r>
                      <a:r>
                        <a:rPr lang="it-IT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).</a:t>
                      </a:r>
                    </a:p>
                    <a:p>
                      <a:pPr rtl="0" fontAlgn="base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rtl="0" fontAlgn="base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Riconoscere, descrivere, rappresentare le principali figure geometriche piane ed operare con esse</a:t>
                      </a:r>
                      <a:r>
                        <a:rPr lang="it-IT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.</a:t>
                      </a:r>
                    </a:p>
                    <a:p>
                      <a:pPr rtl="0" fontAlgn="base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rtl="0" fontAlgn="base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Rappresentare in modo verbale, iconico e simbolico, una situazione problematica individuando strategie risolutive</a:t>
                      </a:r>
                      <a:r>
                        <a:rPr lang="it-IT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.</a:t>
                      </a:r>
                    </a:p>
                    <a:p>
                      <a:pPr rtl="0" fontAlgn="base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rtl="0" fontAlgn="base">
                        <a:spcBef>
                          <a:spcPts val="0"/>
                        </a:spcBef>
                        <a:spcAft>
                          <a:spcPts val="12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Classificare i dati e rappresentarli con grafici e tabelle.</a:t>
                      </a:r>
                    </a:p>
                    <a:p>
                      <a:pPr fontAlgn="t"/>
                      <a:r>
                        <a:rPr lang="it-IT" sz="1600" dirty="0">
                          <a:effectLst/>
                        </a:rPr>
                        <a:t/>
                      </a:r>
                      <a:br>
                        <a:rPr lang="it-IT" sz="1600" dirty="0">
                          <a:effectLst/>
                        </a:rPr>
                      </a:br>
                      <a:endParaRPr lang="it-IT" sz="1600" dirty="0">
                        <a:effectLst/>
                      </a:endParaRPr>
                    </a:p>
                  </a:txBody>
                  <a:tcPr marL="38100" marR="38100" marT="38100" marB="3810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it-IT" sz="1600" dirty="0">
                          <a:effectLst/>
                        </a:rPr>
                        <a:t/>
                      </a:r>
                      <a:br>
                        <a:rPr lang="it-IT" sz="1600" dirty="0">
                          <a:effectLst/>
                        </a:rPr>
                      </a:br>
                      <a:endParaRPr lang="it-IT" sz="1600" dirty="0" smtClean="0">
                        <a:effectLst/>
                      </a:endParaRPr>
                    </a:p>
                    <a:p>
                      <a:pPr fontAlgn="t"/>
                      <a:endParaRPr lang="it-IT" sz="1600" dirty="0" smtClean="0">
                        <a:effectLst/>
                      </a:endParaRPr>
                    </a:p>
                    <a:p>
                      <a:pPr fontAlgn="t"/>
                      <a:r>
                        <a:rPr lang="it-IT" sz="1600" dirty="0" smtClean="0">
                          <a:effectLst/>
                        </a:rPr>
                        <a:t>   BUONO</a:t>
                      </a:r>
                      <a:endParaRPr lang="it-IT" sz="1600" dirty="0">
                        <a:effectLst/>
                      </a:endParaRPr>
                    </a:p>
                  </a:txBody>
                  <a:tcPr marL="38100" marR="38100" marT="38100" marB="3810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08814937"/>
                  </a:ext>
                </a:extLst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alt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3709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el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6446530"/>
              </p:ext>
            </p:extLst>
          </p:nvPr>
        </p:nvGraphicFramePr>
        <p:xfrm>
          <a:off x="767443" y="413656"/>
          <a:ext cx="10771414" cy="5861389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3178813">
                  <a:extLst>
                    <a:ext uri="{9D8B030D-6E8A-4147-A177-3AD203B41FA5}">
                      <a16:colId xmlns:a16="http://schemas.microsoft.com/office/drawing/2014/main" val="2541142791"/>
                    </a:ext>
                  </a:extLst>
                </a:gridCol>
                <a:gridCol w="7592601">
                  <a:extLst>
                    <a:ext uri="{9D8B030D-6E8A-4147-A177-3AD203B41FA5}">
                      <a16:colId xmlns:a16="http://schemas.microsoft.com/office/drawing/2014/main" val="3799537815"/>
                    </a:ext>
                  </a:extLst>
                </a:gridCol>
              </a:tblGrid>
              <a:tr h="275966">
                <a:tc>
                  <a:txBody>
                    <a:bodyPr/>
                    <a:lstStyle/>
                    <a:p>
                      <a:pPr marL="544195">
                        <a:spcBef>
                          <a:spcPts val="730"/>
                        </a:spcBef>
                        <a:spcAft>
                          <a:spcPts val="0"/>
                        </a:spcAft>
                      </a:pPr>
                      <a:r>
                        <a:rPr lang="it-IT" sz="1400" b="1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Giudizio</a:t>
                      </a:r>
                      <a:r>
                        <a:rPr lang="it-IT" sz="1400" b="1" spc="-65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400" b="1" spc="-1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sintetico</a:t>
                      </a:r>
                      <a:endParaRPr lang="it-IT" sz="11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4130" algn="ctr">
                        <a:spcBef>
                          <a:spcPts val="730"/>
                        </a:spcBef>
                        <a:spcAft>
                          <a:spcPts val="0"/>
                        </a:spcAft>
                      </a:pPr>
                      <a:r>
                        <a:rPr lang="it-IT" sz="1400" b="1" spc="-1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Descrizione</a:t>
                      </a:r>
                      <a:endParaRPr lang="it-IT" sz="11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63914450"/>
                  </a:ext>
                </a:extLst>
              </a:tr>
              <a:tr h="1259584">
                <a:tc>
                  <a:txBody>
                    <a:bodyPr/>
                    <a:lstStyle/>
                    <a:p>
                      <a:pPr marL="91440" algn="ctr">
                        <a:spcBef>
                          <a:spcPts val="740"/>
                        </a:spcBef>
                        <a:spcAft>
                          <a:spcPts val="0"/>
                        </a:spcAft>
                      </a:pPr>
                      <a:r>
                        <a:rPr lang="it-IT" sz="1400" b="1" spc="-1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Ottimo</a:t>
                      </a:r>
                      <a:endParaRPr lang="it-IT" sz="1100" b="1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3980">
                        <a:lnSpc>
                          <a:spcPct val="150000"/>
                        </a:lnSpc>
                        <a:spcBef>
                          <a:spcPts val="5"/>
                        </a:spcBef>
                        <a:spcAft>
                          <a:spcPts val="0"/>
                        </a:spcAft>
                      </a:pPr>
                      <a:r>
                        <a:rPr lang="it-IT" sz="800" b="1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8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9398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t-IT" sz="10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L’alunno svolge</a:t>
                      </a:r>
                      <a:r>
                        <a:rPr lang="it-IT" sz="1000" spc="-55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e</a:t>
                      </a:r>
                      <a:r>
                        <a:rPr lang="it-IT" sz="1000" spc="15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porta</a:t>
                      </a:r>
                      <a:r>
                        <a:rPr lang="it-IT" sz="1000" spc="15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a</a:t>
                      </a:r>
                      <a:r>
                        <a:rPr lang="it-IT" sz="1000" spc="-55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termine</a:t>
                      </a:r>
                      <a:r>
                        <a:rPr lang="it-IT" sz="1000" spc="-55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le</a:t>
                      </a:r>
                      <a:r>
                        <a:rPr lang="it-IT" sz="1000" spc="15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attività</a:t>
                      </a:r>
                      <a:r>
                        <a:rPr lang="it-IT" sz="1000" spc="15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con</a:t>
                      </a:r>
                      <a:r>
                        <a:rPr lang="it-IT" sz="1000" spc="-2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00" b="1" dirty="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autonomia</a:t>
                      </a:r>
                      <a:r>
                        <a:rPr lang="it-IT" sz="1000" b="1" spc="-35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e</a:t>
                      </a:r>
                      <a:r>
                        <a:rPr lang="it-IT" sz="1000" spc="-1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00" b="1" dirty="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consapevolezza</a:t>
                      </a:r>
                      <a:r>
                        <a:rPr lang="it-IT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,</a:t>
                      </a:r>
                      <a:r>
                        <a:rPr lang="it-IT" sz="1000" spc="-35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00" spc="-1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riuscendo</a:t>
                      </a:r>
                      <a:r>
                        <a:rPr lang="it-IT" sz="1000" spc="0" baseline="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00" dirty="0" smtClean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ad</a:t>
                      </a:r>
                      <a:r>
                        <a:rPr lang="it-IT" sz="1000" spc="-55" dirty="0" smtClean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affrontare</a:t>
                      </a:r>
                      <a:r>
                        <a:rPr lang="it-IT" sz="1000" spc="25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anche</a:t>
                      </a:r>
                      <a:r>
                        <a:rPr lang="it-IT" sz="1000" b="1" spc="20" dirty="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00" b="1" dirty="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situazioni</a:t>
                      </a:r>
                      <a:r>
                        <a:rPr lang="it-IT" sz="1000" b="1" spc="-30" dirty="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00" b="1" dirty="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complesse</a:t>
                      </a:r>
                      <a:r>
                        <a:rPr lang="it-IT" sz="1000" b="1" spc="25" dirty="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00" b="1" dirty="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e</a:t>
                      </a:r>
                      <a:r>
                        <a:rPr lang="it-IT" sz="1000" b="1" spc="-45" dirty="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00" b="1" dirty="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non</a:t>
                      </a:r>
                      <a:r>
                        <a:rPr lang="it-IT" sz="1000" b="1" spc="-5" dirty="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00" b="1" dirty="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proposte</a:t>
                      </a:r>
                      <a:r>
                        <a:rPr lang="it-IT" sz="1000" b="1" spc="-50" dirty="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00" b="1" dirty="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in</a:t>
                      </a:r>
                      <a:r>
                        <a:rPr lang="it-IT" sz="1000" b="1" spc="-5" dirty="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00" b="1" spc="-10" dirty="0" smtClean="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precedenza</a:t>
                      </a:r>
                      <a:r>
                        <a:rPr lang="it-IT" sz="1000" spc="-1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r>
                        <a:rPr lang="it-IT" sz="1000" spc="0" baseline="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00" dirty="0" smtClean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È </a:t>
                      </a:r>
                      <a:r>
                        <a:rPr lang="it-IT" sz="10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in</a:t>
                      </a:r>
                      <a:r>
                        <a:rPr lang="it-IT" sz="1000" spc="5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grado</a:t>
                      </a:r>
                      <a:r>
                        <a:rPr lang="it-IT" sz="1000" spc="1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di</a:t>
                      </a:r>
                      <a:r>
                        <a:rPr lang="it-IT" sz="1000" spc="-2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utilizzare</a:t>
                      </a:r>
                      <a:r>
                        <a:rPr lang="it-IT" sz="1000" b="1" spc="10" dirty="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00" b="1" dirty="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conoscenze,</a:t>
                      </a:r>
                      <a:r>
                        <a:rPr lang="it-IT" sz="1000" b="1" spc="-40" dirty="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00" b="1" dirty="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abilità</a:t>
                      </a:r>
                      <a:r>
                        <a:rPr lang="it-IT" sz="1000" b="1" spc="-55" dirty="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00" b="1" dirty="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e</a:t>
                      </a:r>
                      <a:r>
                        <a:rPr lang="it-IT" sz="1000" b="1" spc="5" dirty="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00" b="1" dirty="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competenze</a:t>
                      </a:r>
                      <a:r>
                        <a:rPr lang="it-IT" sz="1000" b="1" spc="-5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per</a:t>
                      </a:r>
                      <a:r>
                        <a:rPr lang="it-IT" sz="1000" spc="-1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svolgere</a:t>
                      </a:r>
                      <a:r>
                        <a:rPr lang="it-IT" sz="1000" spc="5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con</a:t>
                      </a:r>
                      <a:r>
                        <a:rPr lang="it-IT" sz="1000" spc="-5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00" b="1" spc="-10" dirty="0" smtClean="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continuità</a:t>
                      </a:r>
                      <a:r>
                        <a:rPr lang="it-IT" sz="1000" b="0" spc="0" baseline="0" dirty="0" smtClean="0">
                          <a:solidFill>
                            <a:schemeClr val="tx1"/>
                          </a:solidFill>
                          <a:effectLst/>
                          <a:highlight>
                            <a:srgbClr val="FFFF00"/>
                          </a:highlight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00" dirty="0" smtClean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compiti</a:t>
                      </a:r>
                      <a:r>
                        <a:rPr lang="it-IT" sz="1000" spc="-15" dirty="0" smtClean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e</a:t>
                      </a:r>
                      <a:r>
                        <a:rPr lang="it-IT" sz="1000" spc="-55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risolvere</a:t>
                      </a:r>
                      <a:r>
                        <a:rPr lang="it-IT" sz="1000" spc="15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problemi,</a:t>
                      </a:r>
                      <a:r>
                        <a:rPr lang="it-IT" sz="1000" spc="-4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anche</a:t>
                      </a:r>
                      <a:r>
                        <a:rPr lang="it-IT" sz="1000" spc="15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difficili,</a:t>
                      </a:r>
                      <a:r>
                        <a:rPr lang="it-IT" sz="1000" spc="-4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in</a:t>
                      </a:r>
                      <a:r>
                        <a:rPr lang="it-IT" sz="1000" b="1" spc="25" dirty="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00" b="1" dirty="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modo</a:t>
                      </a:r>
                      <a:r>
                        <a:rPr lang="it-IT" sz="1000" b="1" spc="-20" dirty="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00" b="1" dirty="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originale</a:t>
                      </a:r>
                      <a:r>
                        <a:rPr lang="it-IT" sz="1000" b="1" spc="-55" dirty="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00" b="1" dirty="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e</a:t>
                      </a:r>
                      <a:r>
                        <a:rPr lang="it-IT" sz="1000" b="1" spc="20" dirty="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00" b="1" spc="-10" dirty="0" smtClean="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personale</a:t>
                      </a:r>
                      <a:r>
                        <a:rPr lang="it-IT" sz="1000" spc="-1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r>
                        <a:rPr lang="it-IT" sz="1000" spc="0" baseline="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00" dirty="0" smtClean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Si</a:t>
                      </a:r>
                      <a:r>
                        <a:rPr lang="it-IT" sz="1000" spc="-10" dirty="0" smtClean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esprime</a:t>
                      </a:r>
                      <a:r>
                        <a:rPr lang="it-IT" sz="1000" spc="-55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correttamente,</a:t>
                      </a:r>
                      <a:r>
                        <a:rPr lang="it-IT" sz="1000" spc="-35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con</a:t>
                      </a:r>
                      <a:r>
                        <a:rPr lang="it-IT" sz="1000" spc="-55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particolare</a:t>
                      </a:r>
                      <a:r>
                        <a:rPr lang="it-IT" sz="1000" spc="45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00" b="1" dirty="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proprietà</a:t>
                      </a:r>
                      <a:r>
                        <a:rPr lang="it-IT" sz="1000" b="1" spc="20" dirty="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00" b="1" dirty="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di</a:t>
                      </a:r>
                      <a:r>
                        <a:rPr lang="it-IT" sz="1000" b="1" spc="-35" dirty="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00" b="1" dirty="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linguaggio</a:t>
                      </a:r>
                      <a:r>
                        <a:rPr lang="it-IT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,</a:t>
                      </a:r>
                      <a:r>
                        <a:rPr lang="it-IT" sz="1000" b="1" spc="35" dirty="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00" b="1" dirty="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capacità</a:t>
                      </a:r>
                      <a:r>
                        <a:rPr lang="it-IT" sz="1000" b="1" spc="-55" dirty="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00" b="1" dirty="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critica</a:t>
                      </a:r>
                      <a:r>
                        <a:rPr lang="it-IT" sz="1000" b="1" spc="-35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e</a:t>
                      </a:r>
                      <a:r>
                        <a:rPr lang="it-IT" sz="1000" spc="25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00" spc="-25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di</a:t>
                      </a:r>
                      <a:r>
                        <a:rPr lang="it-IT" sz="1000" spc="0" baseline="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00" b="1" dirty="0" smtClean="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argomentazione</a:t>
                      </a:r>
                      <a:r>
                        <a:rPr lang="it-IT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,</a:t>
                      </a:r>
                      <a:r>
                        <a:rPr lang="it-IT" sz="1000" spc="-4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in</a:t>
                      </a:r>
                      <a:r>
                        <a:rPr lang="it-IT" sz="1000" spc="15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modalità</a:t>
                      </a:r>
                      <a:r>
                        <a:rPr lang="it-IT" sz="1000" spc="2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adeguate</a:t>
                      </a:r>
                      <a:r>
                        <a:rPr lang="it-IT" sz="1000" spc="-55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al</a:t>
                      </a:r>
                      <a:r>
                        <a:rPr lang="it-IT" sz="1000" spc="-5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00" spc="-1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contesto.</a:t>
                      </a:r>
                      <a:endParaRPr lang="it-IT" sz="10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59588204"/>
                  </a:ext>
                </a:extLst>
              </a:tr>
              <a:tr h="979051">
                <a:tc>
                  <a:txBody>
                    <a:bodyPr/>
                    <a:lstStyle/>
                    <a:p>
                      <a:pPr marL="91440" algn="ctr">
                        <a:spcBef>
                          <a:spcPts val="755"/>
                        </a:spcBef>
                        <a:spcAft>
                          <a:spcPts val="0"/>
                        </a:spcAft>
                      </a:pPr>
                      <a:r>
                        <a:rPr lang="it-IT" sz="1400" b="1" spc="-1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Distinto</a:t>
                      </a:r>
                      <a:endParaRPr lang="it-IT" sz="1100" b="1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3980">
                        <a:lnSpc>
                          <a:spcPct val="150000"/>
                        </a:lnSpc>
                        <a:spcBef>
                          <a:spcPts val="20"/>
                        </a:spcBef>
                        <a:spcAft>
                          <a:spcPts val="0"/>
                        </a:spcAft>
                      </a:pPr>
                      <a:r>
                        <a:rPr lang="it-IT" sz="800" b="1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8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9398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t-IT" sz="10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L’alunno</a:t>
                      </a:r>
                      <a:r>
                        <a:rPr lang="it-IT" sz="1000" spc="5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svolge</a:t>
                      </a:r>
                      <a:r>
                        <a:rPr lang="it-IT" sz="1000" spc="-55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e</a:t>
                      </a:r>
                      <a:r>
                        <a:rPr lang="it-IT" sz="1000" spc="15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porta</a:t>
                      </a:r>
                      <a:r>
                        <a:rPr lang="it-IT" sz="1000" spc="15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a</a:t>
                      </a:r>
                      <a:r>
                        <a:rPr lang="it-IT" sz="1000" spc="-55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termine</a:t>
                      </a:r>
                      <a:r>
                        <a:rPr lang="it-IT" sz="1000" spc="-55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le</a:t>
                      </a:r>
                      <a:r>
                        <a:rPr lang="it-IT" sz="1000" spc="15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attività</a:t>
                      </a:r>
                      <a:r>
                        <a:rPr lang="it-IT" sz="1000" spc="2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con</a:t>
                      </a:r>
                      <a:r>
                        <a:rPr lang="it-IT" sz="1000" spc="-55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autonomia</a:t>
                      </a:r>
                      <a:r>
                        <a:rPr lang="it-IT" sz="1000" spc="15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e</a:t>
                      </a:r>
                      <a:r>
                        <a:rPr lang="it-IT" sz="1000" spc="15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consapevolezza,</a:t>
                      </a:r>
                      <a:r>
                        <a:rPr lang="it-IT" sz="1000" spc="-35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00" spc="-10" dirty="0" smtClean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riuscendo</a:t>
                      </a:r>
                      <a:r>
                        <a:rPr lang="it-IT" sz="1000" spc="0" baseline="0" dirty="0" smtClean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00" dirty="0" smtClean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ad</a:t>
                      </a:r>
                      <a:r>
                        <a:rPr lang="it-IT" sz="1000" spc="-55" dirty="0" smtClean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affrontare</a:t>
                      </a:r>
                      <a:r>
                        <a:rPr lang="it-IT" sz="1000" spc="2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anche</a:t>
                      </a:r>
                      <a:r>
                        <a:rPr lang="it-IT" sz="1000" spc="2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situazioni </a:t>
                      </a:r>
                      <a:r>
                        <a:rPr lang="it-IT" sz="1000" spc="-10" dirty="0" smtClean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complesse.</a:t>
                      </a:r>
                      <a:r>
                        <a:rPr lang="it-IT" sz="1000" spc="0" baseline="0" dirty="0" smtClean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00" dirty="0" smtClean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È</a:t>
                      </a:r>
                      <a:r>
                        <a:rPr lang="it-IT" sz="1000" spc="-20" dirty="0" smtClean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in grado</a:t>
                      </a:r>
                      <a:r>
                        <a:rPr lang="it-IT" sz="1000" spc="5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di</a:t>
                      </a:r>
                      <a:r>
                        <a:rPr lang="it-IT" sz="1000" spc="-2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utilizzare</a:t>
                      </a:r>
                      <a:r>
                        <a:rPr lang="it-IT" sz="1000" spc="-55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conoscenze,</a:t>
                      </a:r>
                      <a:r>
                        <a:rPr lang="it-IT" sz="1000" spc="25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abilità</a:t>
                      </a:r>
                      <a:r>
                        <a:rPr lang="it-IT" sz="1000" spc="5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e</a:t>
                      </a:r>
                      <a:r>
                        <a:rPr lang="it-IT" sz="1000" spc="5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competenze per</a:t>
                      </a:r>
                      <a:r>
                        <a:rPr lang="it-IT" sz="1000" spc="-5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svolgere</a:t>
                      </a:r>
                      <a:r>
                        <a:rPr lang="it-IT" sz="1000" spc="-55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con</a:t>
                      </a:r>
                      <a:r>
                        <a:rPr lang="it-IT" sz="1000" spc="-55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00" dirty="0" err="1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cont</a:t>
                      </a:r>
                      <a:r>
                        <a:rPr lang="it-IT" sz="1000" spc="-11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00" spc="-10" dirty="0" err="1" smtClean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inuità</a:t>
                      </a:r>
                      <a:r>
                        <a:rPr lang="it-IT" sz="1000" spc="0" baseline="0" dirty="0" smtClean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00" dirty="0" smtClean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compiti</a:t>
                      </a:r>
                      <a:r>
                        <a:rPr lang="it-IT" sz="1000" spc="5" dirty="0" smtClean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e</a:t>
                      </a:r>
                      <a:r>
                        <a:rPr lang="it-IT" sz="1000" spc="-45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risolvere</a:t>
                      </a:r>
                      <a:r>
                        <a:rPr lang="it-IT" sz="1000" spc="3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problemi</a:t>
                      </a:r>
                      <a:r>
                        <a:rPr lang="it-IT" sz="1000" spc="1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anche</a:t>
                      </a:r>
                      <a:r>
                        <a:rPr lang="it-IT" sz="1000" spc="-45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00" spc="-10" dirty="0" smtClean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difficili</a:t>
                      </a:r>
                      <a:r>
                        <a:rPr lang="it-IT" sz="1000" spc="-10" baseline="0" dirty="0" smtClean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 . </a:t>
                      </a:r>
                      <a:r>
                        <a:rPr lang="it-IT" sz="1000" dirty="0" smtClean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Si</a:t>
                      </a:r>
                      <a:r>
                        <a:rPr lang="it-IT" sz="1000" spc="-30" dirty="0" smtClean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esprime</a:t>
                      </a:r>
                      <a:r>
                        <a:rPr lang="it-IT" sz="1000" spc="-55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correttamente,</a:t>
                      </a:r>
                      <a:r>
                        <a:rPr lang="it-IT" sz="1000" spc="-35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con</a:t>
                      </a:r>
                      <a:r>
                        <a:rPr lang="it-IT" sz="1000" spc="-55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proprietà</a:t>
                      </a:r>
                      <a:r>
                        <a:rPr lang="it-IT" sz="1000" spc="-55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di</a:t>
                      </a:r>
                      <a:r>
                        <a:rPr lang="it-IT" sz="1000" spc="-1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linguaggio</a:t>
                      </a:r>
                      <a:r>
                        <a:rPr lang="it-IT" sz="1000" spc="15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e</a:t>
                      </a:r>
                      <a:r>
                        <a:rPr lang="it-IT" sz="1000" spc="2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capacità</a:t>
                      </a:r>
                      <a:r>
                        <a:rPr lang="it-IT" sz="1000" spc="15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di</a:t>
                      </a:r>
                      <a:r>
                        <a:rPr lang="it-IT" sz="1000" spc="-1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argomentazione,</a:t>
                      </a:r>
                      <a:r>
                        <a:rPr lang="it-IT" sz="1000" spc="-35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00" spc="-25" dirty="0" smtClean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in</a:t>
                      </a:r>
                      <a:r>
                        <a:rPr lang="it-IT" sz="1000" spc="0" baseline="0" dirty="0" smtClean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00" dirty="0" smtClean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modalità</a:t>
                      </a:r>
                      <a:r>
                        <a:rPr lang="it-IT" sz="1000" spc="5" dirty="0" smtClean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adeguate</a:t>
                      </a:r>
                      <a:r>
                        <a:rPr lang="it-IT" sz="1000" spc="5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al</a:t>
                      </a:r>
                      <a:r>
                        <a:rPr lang="it-IT" sz="1000" spc="-15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00" spc="-1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contesto.</a:t>
                      </a:r>
                      <a:endParaRPr lang="it-IT" sz="10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49911057"/>
                  </a:ext>
                </a:extLst>
              </a:tr>
              <a:tr h="898333">
                <a:tc>
                  <a:txBody>
                    <a:bodyPr/>
                    <a:lstStyle/>
                    <a:p>
                      <a:pPr marL="91440" algn="ctr">
                        <a:spcBef>
                          <a:spcPts val="765"/>
                        </a:spcBef>
                        <a:spcAft>
                          <a:spcPts val="0"/>
                        </a:spcAft>
                      </a:pPr>
                      <a:r>
                        <a:rPr lang="it-IT" sz="1400" b="1" spc="-1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Buono</a:t>
                      </a:r>
                      <a:endParaRPr lang="it-IT" sz="1100" b="1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3980">
                        <a:lnSpc>
                          <a:spcPct val="150000"/>
                        </a:lnSpc>
                        <a:spcBef>
                          <a:spcPts val="30"/>
                        </a:spcBef>
                        <a:spcAft>
                          <a:spcPts val="0"/>
                        </a:spcAft>
                      </a:pPr>
                      <a:r>
                        <a:rPr lang="it-IT" sz="800" b="1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8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9398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t-IT" sz="10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L’alunno</a:t>
                      </a:r>
                      <a:r>
                        <a:rPr lang="it-IT" sz="1000" spc="1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svolge</a:t>
                      </a:r>
                      <a:r>
                        <a:rPr lang="it-IT" sz="1000" spc="-55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e</a:t>
                      </a:r>
                      <a:r>
                        <a:rPr lang="it-IT" sz="1000" spc="15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porta</a:t>
                      </a:r>
                      <a:r>
                        <a:rPr lang="it-IT" sz="1000" spc="2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a</a:t>
                      </a:r>
                      <a:r>
                        <a:rPr lang="it-IT" sz="1000" spc="-55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termine</a:t>
                      </a:r>
                      <a:r>
                        <a:rPr lang="it-IT" sz="1000" spc="-55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le</a:t>
                      </a:r>
                      <a:r>
                        <a:rPr lang="it-IT" sz="1000" spc="15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attività</a:t>
                      </a:r>
                      <a:r>
                        <a:rPr lang="it-IT" sz="1000" spc="2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con</a:t>
                      </a:r>
                      <a:r>
                        <a:rPr lang="it-IT" sz="1000" spc="-55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autonomia</a:t>
                      </a:r>
                      <a:r>
                        <a:rPr lang="it-IT" sz="1000" spc="15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e</a:t>
                      </a:r>
                      <a:r>
                        <a:rPr lang="it-IT" sz="1000" spc="2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00" spc="-10" dirty="0" smtClean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consapevolezza.</a:t>
                      </a:r>
                      <a:r>
                        <a:rPr lang="it-IT" sz="1000" spc="0" baseline="0" dirty="0" smtClean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00" dirty="0" smtClean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È</a:t>
                      </a:r>
                      <a:r>
                        <a:rPr lang="it-IT" sz="1000" spc="-25" dirty="0" smtClean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in</a:t>
                      </a:r>
                      <a:r>
                        <a:rPr lang="it-IT" sz="1000" spc="1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grado</a:t>
                      </a:r>
                      <a:r>
                        <a:rPr lang="it-IT" sz="1000" spc="1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di</a:t>
                      </a:r>
                      <a:r>
                        <a:rPr lang="it-IT" sz="1000" spc="-15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utilizzare</a:t>
                      </a:r>
                      <a:r>
                        <a:rPr lang="it-IT" sz="1000" spc="-55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conoscenze,</a:t>
                      </a:r>
                      <a:r>
                        <a:rPr lang="it-IT" sz="1000" spc="3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abilità</a:t>
                      </a:r>
                      <a:r>
                        <a:rPr lang="it-IT" sz="1000" spc="1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e</a:t>
                      </a:r>
                      <a:r>
                        <a:rPr lang="it-IT" sz="1000" spc="1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competenze</a:t>
                      </a:r>
                      <a:r>
                        <a:rPr lang="it-IT" sz="1000" spc="1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per</a:t>
                      </a:r>
                      <a:r>
                        <a:rPr lang="it-IT" sz="1000" spc="-5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svolgere</a:t>
                      </a:r>
                      <a:r>
                        <a:rPr lang="it-IT" sz="1000" spc="-55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con</a:t>
                      </a:r>
                      <a:r>
                        <a:rPr lang="it-IT" sz="1000" spc="-55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00" dirty="0" err="1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cont</a:t>
                      </a:r>
                      <a:r>
                        <a:rPr lang="it-IT" sz="1000" spc="-11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00" dirty="0" err="1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inuità</a:t>
                      </a:r>
                      <a:r>
                        <a:rPr lang="it-IT" sz="1000" spc="5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compiti</a:t>
                      </a:r>
                      <a:r>
                        <a:rPr lang="it-IT" sz="1000" spc="-1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e</a:t>
                      </a:r>
                      <a:r>
                        <a:rPr lang="it-IT" sz="1000" spc="-55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risolvere</a:t>
                      </a:r>
                      <a:r>
                        <a:rPr lang="it-IT" sz="1000" spc="1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00" spc="-10" dirty="0" smtClean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problemi.</a:t>
                      </a:r>
                      <a:r>
                        <a:rPr lang="it-IT" sz="1000" spc="0" baseline="0" dirty="0" smtClean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00" dirty="0" smtClean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Si</a:t>
                      </a:r>
                      <a:r>
                        <a:rPr lang="it-IT" sz="1000" spc="-5" dirty="0" smtClean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esprime</a:t>
                      </a:r>
                      <a:r>
                        <a:rPr lang="it-IT" sz="1000" spc="-5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correttamente,</a:t>
                      </a:r>
                      <a:r>
                        <a:rPr lang="it-IT" sz="1000" spc="-25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collegando</a:t>
                      </a:r>
                      <a:r>
                        <a:rPr lang="it-IT" sz="1000" spc="-5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le</a:t>
                      </a:r>
                      <a:r>
                        <a:rPr lang="it-IT" sz="1000" spc="35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principali</a:t>
                      </a:r>
                      <a:r>
                        <a:rPr lang="it-IT" sz="1000" spc="5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informazioni</a:t>
                      </a:r>
                      <a:r>
                        <a:rPr lang="it-IT" sz="1000" spc="5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e</a:t>
                      </a:r>
                      <a:r>
                        <a:rPr lang="it-IT" sz="1000" spc="-45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usando</a:t>
                      </a:r>
                      <a:r>
                        <a:rPr lang="it-IT" sz="1000" spc="3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un</a:t>
                      </a:r>
                      <a:r>
                        <a:rPr lang="it-IT" sz="1000" spc="-45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linguaggio</a:t>
                      </a:r>
                      <a:r>
                        <a:rPr lang="it-IT" sz="1000" spc="-5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adeguato</a:t>
                      </a:r>
                      <a:r>
                        <a:rPr lang="it-IT" sz="1000" spc="-45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al</a:t>
                      </a:r>
                      <a:r>
                        <a:rPr lang="it-IT" sz="1000" spc="5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00" dirty="0" smtClean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contest</a:t>
                      </a:r>
                      <a:r>
                        <a:rPr lang="it-IT" sz="1000" spc="-110" dirty="0" smtClean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o</a:t>
                      </a:r>
                      <a:r>
                        <a:rPr lang="it-IT" sz="1000" spc="-25" dirty="0" smtClean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endParaRPr lang="it-IT" sz="10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32280321"/>
                  </a:ext>
                </a:extLst>
              </a:tr>
              <a:tr h="848928">
                <a:tc>
                  <a:txBody>
                    <a:bodyPr/>
                    <a:lstStyle/>
                    <a:p>
                      <a:pPr marL="91440" algn="ctr">
                        <a:spcBef>
                          <a:spcPts val="770"/>
                        </a:spcBef>
                        <a:spcAft>
                          <a:spcPts val="0"/>
                        </a:spcAft>
                      </a:pPr>
                      <a:r>
                        <a:rPr lang="it-IT" sz="1400" b="1" spc="-1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Discreto</a:t>
                      </a:r>
                      <a:endParaRPr lang="it-IT" sz="1100" b="1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3980">
                        <a:lnSpc>
                          <a:spcPct val="150000"/>
                        </a:lnSpc>
                        <a:spcBef>
                          <a:spcPts val="35"/>
                        </a:spcBef>
                        <a:spcAft>
                          <a:spcPts val="0"/>
                        </a:spcAft>
                      </a:pPr>
                      <a:r>
                        <a:rPr lang="it-IT" sz="800" b="1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8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9398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t-IT" sz="10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L’alunno</a:t>
                      </a:r>
                      <a:r>
                        <a:rPr lang="it-IT" sz="1000" spc="25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svolge</a:t>
                      </a:r>
                      <a:r>
                        <a:rPr lang="it-IT" sz="1000" spc="-55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e</a:t>
                      </a:r>
                      <a:r>
                        <a:rPr lang="it-IT" sz="1000" spc="25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porta</a:t>
                      </a:r>
                      <a:r>
                        <a:rPr lang="it-IT" sz="1000" spc="25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a</a:t>
                      </a:r>
                      <a:r>
                        <a:rPr lang="it-IT" sz="1000" spc="-5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termine</a:t>
                      </a:r>
                      <a:r>
                        <a:rPr lang="it-IT" sz="1000" spc="-55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le</a:t>
                      </a:r>
                      <a:r>
                        <a:rPr lang="it-IT" sz="1000" spc="25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attività</a:t>
                      </a:r>
                      <a:r>
                        <a:rPr lang="it-IT" sz="1000" spc="25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con</a:t>
                      </a:r>
                      <a:r>
                        <a:rPr lang="it-IT" sz="1000" spc="-5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parziale</a:t>
                      </a:r>
                      <a:r>
                        <a:rPr lang="it-IT" sz="1000" spc="25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autonomia</a:t>
                      </a:r>
                      <a:r>
                        <a:rPr lang="it-IT" sz="1000" spc="25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e</a:t>
                      </a:r>
                      <a:r>
                        <a:rPr lang="it-IT" sz="1000" spc="-5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00" spc="-10" dirty="0" smtClean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consapevolezza.</a:t>
                      </a:r>
                      <a:r>
                        <a:rPr lang="it-IT" sz="1000" spc="0" baseline="0" dirty="0" smtClean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00" dirty="0" smtClean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È</a:t>
                      </a:r>
                      <a:r>
                        <a:rPr lang="it-IT" sz="1000" spc="-30" dirty="0" smtClean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in</a:t>
                      </a:r>
                      <a:r>
                        <a:rPr lang="it-IT" sz="1000" spc="5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grado</a:t>
                      </a:r>
                      <a:r>
                        <a:rPr lang="it-IT" sz="1000" spc="5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di</a:t>
                      </a:r>
                      <a:r>
                        <a:rPr lang="it-IT" sz="1000" spc="-15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utilizzare</a:t>
                      </a:r>
                      <a:r>
                        <a:rPr lang="it-IT" sz="1000" spc="-55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alcune</a:t>
                      </a:r>
                      <a:r>
                        <a:rPr lang="it-IT" sz="1000" spc="-55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conoscenze,</a:t>
                      </a:r>
                      <a:r>
                        <a:rPr lang="it-IT" sz="1000" spc="25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abilità</a:t>
                      </a:r>
                      <a:r>
                        <a:rPr lang="it-IT" sz="1000" spc="1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e</a:t>
                      </a:r>
                      <a:r>
                        <a:rPr lang="it-IT" sz="1000" spc="5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competenze</a:t>
                      </a:r>
                      <a:r>
                        <a:rPr lang="it-IT" sz="1000" spc="5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per</a:t>
                      </a:r>
                      <a:r>
                        <a:rPr lang="it-IT" sz="1000" spc="-5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svolgere</a:t>
                      </a:r>
                      <a:r>
                        <a:rPr lang="it-IT" sz="1000" spc="-55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compiti</a:t>
                      </a:r>
                      <a:r>
                        <a:rPr lang="it-IT" sz="1000" spc="-15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e</a:t>
                      </a:r>
                      <a:r>
                        <a:rPr lang="it-IT" sz="1000" spc="5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risolvere</a:t>
                      </a:r>
                      <a:r>
                        <a:rPr lang="it-IT" sz="1000" spc="-55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problemi</a:t>
                      </a:r>
                      <a:r>
                        <a:rPr lang="it-IT" sz="1000" spc="-15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non</a:t>
                      </a:r>
                      <a:r>
                        <a:rPr lang="it-IT" sz="1000" spc="5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00" dirty="0" smtClean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particolarmente</a:t>
                      </a:r>
                      <a:r>
                        <a:rPr lang="it-IT" sz="1000" spc="10" dirty="0" smtClean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00" spc="-10" dirty="0" smtClean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complessi.</a:t>
                      </a:r>
                      <a:r>
                        <a:rPr lang="it-IT" sz="1000" spc="0" baseline="0" dirty="0" smtClean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00" dirty="0" smtClean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Si</a:t>
                      </a:r>
                      <a:r>
                        <a:rPr lang="it-IT" sz="1000" spc="15" dirty="0" smtClean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esprime</a:t>
                      </a:r>
                      <a:r>
                        <a:rPr lang="it-IT" sz="1000" spc="-4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correttamente,</a:t>
                      </a:r>
                      <a:r>
                        <a:rPr lang="it-IT" sz="1000" spc="-2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con</a:t>
                      </a:r>
                      <a:r>
                        <a:rPr lang="it-IT" sz="1000" spc="-4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un</a:t>
                      </a:r>
                      <a:r>
                        <a:rPr lang="it-IT" sz="1000" spc="-4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lessico</a:t>
                      </a:r>
                      <a:r>
                        <a:rPr lang="it-IT" sz="1000" spc="-4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semplice</a:t>
                      </a:r>
                      <a:r>
                        <a:rPr lang="it-IT" sz="1000" spc="-4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e</a:t>
                      </a:r>
                      <a:r>
                        <a:rPr lang="it-IT" sz="1000" spc="4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adeguato</a:t>
                      </a:r>
                      <a:r>
                        <a:rPr lang="it-IT" sz="1000" spc="45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al</a:t>
                      </a:r>
                      <a:r>
                        <a:rPr lang="it-IT" sz="1000" spc="2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00" spc="-1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contesto.</a:t>
                      </a:r>
                      <a:endParaRPr lang="it-IT" sz="10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82663426"/>
                  </a:ext>
                </a:extLst>
              </a:tr>
              <a:tr h="749984">
                <a:tc>
                  <a:txBody>
                    <a:bodyPr/>
                    <a:lstStyle/>
                    <a:p>
                      <a:pPr marL="91440" algn="ctr">
                        <a:spcBef>
                          <a:spcPts val="775"/>
                        </a:spcBef>
                        <a:spcAft>
                          <a:spcPts val="0"/>
                        </a:spcAft>
                      </a:pPr>
                      <a:r>
                        <a:rPr lang="it-IT" sz="1400" b="1" spc="-1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Sufficiente</a:t>
                      </a:r>
                      <a:endParaRPr lang="it-IT" sz="1100" b="1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3980">
                        <a:lnSpc>
                          <a:spcPct val="150000"/>
                        </a:lnSpc>
                        <a:spcBef>
                          <a:spcPts val="40"/>
                        </a:spcBef>
                        <a:spcAft>
                          <a:spcPts val="0"/>
                        </a:spcAft>
                      </a:pPr>
                      <a:r>
                        <a:rPr lang="it-IT" sz="800" b="1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8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9398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t-IT" sz="10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L’alunno</a:t>
                      </a:r>
                      <a:r>
                        <a:rPr lang="it-IT" sz="1000" spc="-55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svolge</a:t>
                      </a:r>
                      <a:r>
                        <a:rPr lang="it-IT" sz="1000" spc="-55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le</a:t>
                      </a:r>
                      <a:r>
                        <a:rPr lang="it-IT" sz="1000" spc="-1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00" dirty="0" smtClean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attività</a:t>
                      </a:r>
                      <a:r>
                        <a:rPr lang="it-IT" sz="1000" spc="-55" dirty="0" smtClean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principalmente </a:t>
                      </a:r>
                      <a:r>
                        <a:rPr lang="it-IT" sz="1000" dirty="0" smtClean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sot</a:t>
                      </a:r>
                      <a:r>
                        <a:rPr lang="it-IT" sz="1000" spc="-110" dirty="0" smtClean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to</a:t>
                      </a:r>
                      <a:r>
                        <a:rPr lang="it-IT" sz="1000" spc="-55" dirty="0" smtClean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la guida e con il</a:t>
                      </a:r>
                      <a:r>
                        <a:rPr lang="it-IT" sz="1000" spc="-25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supporto del</a:t>
                      </a:r>
                      <a:r>
                        <a:rPr lang="it-IT" sz="1000" spc="-2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00" spc="-10" dirty="0" smtClean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docente.</a:t>
                      </a:r>
                      <a:r>
                        <a:rPr lang="it-IT" sz="1000" spc="0" baseline="0" dirty="0" smtClean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00" dirty="0" smtClean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È</a:t>
                      </a:r>
                      <a:r>
                        <a:rPr lang="it-IT" sz="1000" spc="5" dirty="0" smtClean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in</a:t>
                      </a:r>
                      <a:r>
                        <a:rPr lang="it-IT" sz="1000" spc="15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grado</a:t>
                      </a:r>
                      <a:r>
                        <a:rPr lang="it-IT" sz="1000" spc="15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di</a:t>
                      </a:r>
                      <a:r>
                        <a:rPr lang="it-IT" sz="1000" spc="-5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applicare</a:t>
                      </a:r>
                      <a:r>
                        <a:rPr lang="it-IT" sz="1000" spc="-55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alcune</a:t>
                      </a:r>
                      <a:r>
                        <a:rPr lang="it-IT" sz="1000" spc="-55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conoscenze</a:t>
                      </a:r>
                      <a:r>
                        <a:rPr lang="it-IT" sz="1000" spc="15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e</a:t>
                      </a:r>
                      <a:r>
                        <a:rPr lang="it-IT" sz="1000" spc="-55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abilità</a:t>
                      </a:r>
                      <a:r>
                        <a:rPr lang="it-IT" sz="1000" spc="15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per</a:t>
                      </a:r>
                      <a:r>
                        <a:rPr lang="it-IT" sz="1000" spc="-7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svolgere</a:t>
                      </a:r>
                      <a:r>
                        <a:rPr lang="it-IT" sz="1000" spc="2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semplici</a:t>
                      </a:r>
                      <a:r>
                        <a:rPr lang="it-IT" sz="1000" spc="-1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compiti</a:t>
                      </a:r>
                      <a:r>
                        <a:rPr lang="it-IT" sz="1000" spc="-1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e</a:t>
                      </a:r>
                      <a:r>
                        <a:rPr lang="it-IT" sz="1000" spc="2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problemi,</a:t>
                      </a:r>
                      <a:r>
                        <a:rPr lang="it-IT" sz="1000" spc="-4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solo</a:t>
                      </a:r>
                      <a:r>
                        <a:rPr lang="it-IT" sz="1000" spc="15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se</a:t>
                      </a:r>
                      <a:r>
                        <a:rPr lang="it-IT" sz="1000" spc="2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già</a:t>
                      </a:r>
                      <a:r>
                        <a:rPr lang="it-IT" sz="1000" spc="15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affrontati</a:t>
                      </a:r>
                      <a:r>
                        <a:rPr lang="it-IT" sz="1000" spc="-1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in</a:t>
                      </a:r>
                      <a:r>
                        <a:rPr lang="it-IT" sz="1000" spc="2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00" dirty="0" smtClean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prece</a:t>
                      </a:r>
                      <a:r>
                        <a:rPr lang="it-IT" sz="1000" spc="-10" dirty="0" smtClean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denza.</a:t>
                      </a:r>
                      <a:r>
                        <a:rPr lang="it-IT" sz="1000" spc="0" baseline="0" dirty="0" smtClean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00" dirty="0" smtClean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Si</a:t>
                      </a:r>
                      <a:r>
                        <a:rPr lang="it-IT" sz="1000" spc="-5" dirty="0" smtClean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esprime</a:t>
                      </a:r>
                      <a:r>
                        <a:rPr lang="it-IT" sz="1000" spc="-55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con</a:t>
                      </a:r>
                      <a:r>
                        <a:rPr lang="it-IT" sz="1000" spc="-55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un</a:t>
                      </a:r>
                      <a:r>
                        <a:rPr lang="it-IT" sz="1000" spc="25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lessico</a:t>
                      </a:r>
                      <a:r>
                        <a:rPr lang="it-IT" sz="1000" spc="-55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limitato</a:t>
                      </a:r>
                      <a:r>
                        <a:rPr lang="it-IT" sz="1000" spc="2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e</a:t>
                      </a:r>
                      <a:r>
                        <a:rPr lang="it-IT" sz="1000" spc="25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con</a:t>
                      </a:r>
                      <a:r>
                        <a:rPr lang="it-IT" sz="1000" spc="2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qualche</a:t>
                      </a:r>
                      <a:r>
                        <a:rPr lang="it-IT" sz="1000" spc="-5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00" spc="-1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incertezza.</a:t>
                      </a:r>
                      <a:endParaRPr lang="it-IT" sz="10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14467114"/>
                  </a:ext>
                </a:extLst>
              </a:tr>
              <a:tr h="711095">
                <a:tc>
                  <a:txBody>
                    <a:bodyPr/>
                    <a:lstStyle/>
                    <a:p>
                      <a:pPr marL="91440" algn="ctr">
                        <a:spcBef>
                          <a:spcPts val="785"/>
                        </a:spcBef>
                        <a:spcAft>
                          <a:spcPts val="0"/>
                        </a:spcAft>
                      </a:pPr>
                      <a:r>
                        <a:rPr lang="it-IT" sz="1400" b="1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Non</a:t>
                      </a:r>
                      <a:r>
                        <a:rPr lang="it-IT" sz="1400" b="1" spc="-6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400" b="1" spc="-1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Sufficiente</a:t>
                      </a:r>
                      <a:endParaRPr lang="it-IT" sz="1100" b="1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3980">
                        <a:lnSpc>
                          <a:spcPct val="150000"/>
                        </a:lnSpc>
                        <a:spcBef>
                          <a:spcPts val="50"/>
                        </a:spcBef>
                        <a:spcAft>
                          <a:spcPts val="0"/>
                        </a:spcAft>
                      </a:pPr>
                      <a:r>
                        <a:rPr lang="it-IT" sz="800" b="1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8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9398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t-IT" sz="10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L’alunno</a:t>
                      </a:r>
                      <a:r>
                        <a:rPr lang="it-IT" sz="1000" spc="25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non</a:t>
                      </a:r>
                      <a:r>
                        <a:rPr lang="it-IT" sz="1000" spc="25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riesce</a:t>
                      </a:r>
                      <a:r>
                        <a:rPr lang="it-IT" sz="1000" spc="-5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abitualmente</a:t>
                      </a:r>
                      <a:r>
                        <a:rPr lang="it-IT" sz="1000" spc="25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a</a:t>
                      </a:r>
                      <a:r>
                        <a:rPr lang="it-IT" sz="1000" spc="-5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svolgere</a:t>
                      </a:r>
                      <a:r>
                        <a:rPr lang="it-IT" sz="1000" spc="25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le</a:t>
                      </a:r>
                      <a:r>
                        <a:rPr lang="it-IT" sz="1000" spc="-5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attività</a:t>
                      </a:r>
                      <a:r>
                        <a:rPr lang="it-IT" sz="1000" spc="25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proposte,</a:t>
                      </a:r>
                      <a:r>
                        <a:rPr lang="it-IT" sz="1000" spc="-3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anche</a:t>
                      </a:r>
                      <a:r>
                        <a:rPr lang="it-IT" sz="1000" spc="25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se</a:t>
                      </a:r>
                      <a:r>
                        <a:rPr lang="it-IT" sz="1000" spc="-5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guidato</a:t>
                      </a:r>
                      <a:r>
                        <a:rPr lang="it-IT" sz="1000" spc="25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dal</a:t>
                      </a:r>
                      <a:r>
                        <a:rPr lang="it-IT" sz="1000" spc="5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00" spc="-10" dirty="0" smtClean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docente.</a:t>
                      </a:r>
                      <a:r>
                        <a:rPr lang="it-IT" sz="1000" spc="0" baseline="0" dirty="0" smtClean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00" dirty="0" smtClean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Applica</a:t>
                      </a:r>
                      <a:r>
                        <a:rPr lang="it-IT" sz="1000" spc="-15" dirty="0" smtClean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solo saltuariamente conoscenze e abilità</a:t>
                      </a:r>
                      <a:r>
                        <a:rPr lang="it-IT" sz="1000" spc="-5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per</a:t>
                      </a:r>
                      <a:r>
                        <a:rPr lang="it-IT" sz="1000" spc="-1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svolgere</a:t>
                      </a:r>
                      <a:r>
                        <a:rPr lang="it-IT" sz="1000" spc="-55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alcuni</a:t>
                      </a:r>
                      <a:r>
                        <a:rPr lang="it-IT" sz="1000" spc="-25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semplici</a:t>
                      </a:r>
                      <a:r>
                        <a:rPr lang="it-IT" sz="1000" spc="-2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00" spc="-10" dirty="0" smtClean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compiti.</a:t>
                      </a:r>
                      <a:r>
                        <a:rPr lang="it-IT" sz="1000" spc="0" baseline="0" dirty="0" smtClean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00" dirty="0" smtClean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Si</a:t>
                      </a:r>
                      <a:r>
                        <a:rPr lang="it-IT" sz="1000" spc="15" dirty="0" smtClean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esprime</a:t>
                      </a:r>
                      <a:r>
                        <a:rPr lang="it-IT" sz="1000" spc="-4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con</a:t>
                      </a:r>
                      <a:r>
                        <a:rPr lang="it-IT" sz="1000" spc="-35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incertezza</a:t>
                      </a:r>
                      <a:r>
                        <a:rPr lang="it-IT" sz="1000" spc="-4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e</a:t>
                      </a:r>
                      <a:r>
                        <a:rPr lang="it-IT" sz="1000" spc="45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in</a:t>
                      </a:r>
                      <a:r>
                        <a:rPr lang="it-IT" sz="1000" spc="-4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maniera</a:t>
                      </a:r>
                      <a:r>
                        <a:rPr lang="it-IT" sz="1000" spc="5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non</a:t>
                      </a:r>
                      <a:r>
                        <a:rPr lang="it-IT" sz="1000" spc="-4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adeguata</a:t>
                      </a:r>
                      <a:r>
                        <a:rPr lang="it-IT" sz="1000" spc="-4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al</a:t>
                      </a:r>
                      <a:r>
                        <a:rPr lang="it-IT" sz="1000" spc="2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00" dirty="0" smtClean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contest</a:t>
                      </a:r>
                      <a:r>
                        <a:rPr lang="it-IT" sz="1000" spc="-25" dirty="0" smtClean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o</a:t>
                      </a:r>
                      <a:r>
                        <a:rPr lang="it-IT" sz="1000" spc="-25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endParaRPr lang="it-IT" sz="10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7187196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29048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8785" y="2486618"/>
            <a:ext cx="9746495" cy="3322070"/>
          </a:xfrm>
          <a:prstGeom prst="rect">
            <a:avLst/>
          </a:prstGeom>
        </p:spPr>
      </p:pic>
      <p:sp>
        <p:nvSpPr>
          <p:cNvPr id="3" name="Tito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>
                <a:solidFill>
                  <a:schemeClr val="accent4"/>
                </a:solidFill>
              </a:rPr>
              <a:t>LA VALUTAZIONE VIENE ESPRESSA IN RIFERIMENTO ALLE SEGUENTI AREE:</a:t>
            </a:r>
            <a:endParaRPr lang="it-IT" dirty="0">
              <a:solidFill>
                <a:schemeClr val="accent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4293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ase">
  <a:themeElements>
    <a:clrScheme name="Base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Base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se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90E45F77-AEFC-46EF-A7C1-5B338C297B0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TM03457444[[fn=Base]]</Template>
  <TotalTime>513</TotalTime>
  <Words>706</Words>
  <Application>Microsoft Office PowerPoint</Application>
  <PresentationFormat>Widescreen</PresentationFormat>
  <Paragraphs>132</Paragraphs>
  <Slides>22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6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22</vt:i4>
      </vt:variant>
    </vt:vector>
  </HeadingPairs>
  <TitlesOfParts>
    <vt:vector size="29" baseType="lpstr">
      <vt:lpstr>Arial</vt:lpstr>
      <vt:lpstr>Calibri</vt:lpstr>
      <vt:lpstr>Corbel</vt:lpstr>
      <vt:lpstr>OpenSans-Regular</vt:lpstr>
      <vt:lpstr>Symbol</vt:lpstr>
      <vt:lpstr>Times New Roman</vt:lpstr>
      <vt:lpstr>Base</vt:lpstr>
      <vt:lpstr>          I.C. PAGANI       SCUOLA PRIMARIA</vt:lpstr>
      <vt:lpstr>Presentazione standard di PowerPoint</vt:lpstr>
      <vt:lpstr>Presentazione standard di PowerPoint</vt:lpstr>
      <vt:lpstr>DALL’ O.M. 172/20         ALL’O.M. 3/2025</vt:lpstr>
      <vt:lpstr>Cosa cambia sul documento di valutazione?</vt:lpstr>
      <vt:lpstr>SI PASSA DA QUESTO DOCUMENTO</vt:lpstr>
      <vt:lpstr>A QUESTO</vt:lpstr>
      <vt:lpstr>Presentazione standard di PowerPoint</vt:lpstr>
      <vt:lpstr>LA VALUTAZIONE VIENE ESPRESSA IN RIFERIMENTO ALLE SEGUENTI AREE:</vt:lpstr>
      <vt:lpstr>Presentazione standard di PowerPoint</vt:lpstr>
      <vt:lpstr>Presentazione standard di PowerPoint</vt:lpstr>
      <vt:lpstr>              </vt:lpstr>
      <vt:lpstr>NELLA VALUTAZIONE FORMATIVA:</vt:lpstr>
      <vt:lpstr>La valutazione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IL NUOVO DOCUMENTO DI VALUTAZIONE:</vt:lpstr>
      <vt:lpstr>LA SCELTA DEGLI OBIETTIVI  avviene sulla base di documenti istituzionali, quali:</vt:lpstr>
      <vt:lpstr>Presentazione standard di PowerPoint</vt:lpstr>
      <vt:lpstr>PUNTO FERMO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I.C. PAGANI  SCUOLA PRIMARIA</dc:title>
  <dc:creator>pc casa</dc:creator>
  <cp:lastModifiedBy>Envy</cp:lastModifiedBy>
  <cp:revision>54</cp:revision>
  <dcterms:created xsi:type="dcterms:W3CDTF">2021-01-29T15:25:13Z</dcterms:created>
  <dcterms:modified xsi:type="dcterms:W3CDTF">2025-05-05T17:00:05Z</dcterms:modified>
</cp:coreProperties>
</file>